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9" r:id="rId2"/>
    <p:sldMasterId id="2147483678" r:id="rId3"/>
    <p:sldMasterId id="2147483696"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embeddedFontLst>
    <p:embeddedFont>
      <p:font typeface="Bookman Old Style" panose="020506040505050202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Gisha" panose="020B0502040204020203" pitchFamily="34" charset="-79"/>
      <p:regular r:id="rId27"/>
      <p:bold r:id="rId28"/>
    </p:embeddedFont>
    <p:embeddedFont>
      <p:font typeface="Teko"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8GYqZ8LhxcLMErLqh+vZwFWK/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6501B8-1294-4A45-9CBF-17F583261672}">
  <a:tblStyle styleId="{0F6501B8-1294-4A45-9CBF-17F58326167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9667FD-11B7-430E-B63F-922AC6FA5EB5}" styleName="Table_1">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rgbClr val="FFFFFF"/>
      </a:tcTxStyle>
      <a:tcStyle>
        <a:tcBdr/>
        <a:fill>
          <a:solidFill>
            <a:srgbClr val="4F81BD"/>
          </a:solidFill>
        </a:fill>
      </a:tcStyle>
    </a:lastCol>
    <a:firstCol>
      <a:tcTxStyle b="on" i="off">
        <a:font>
          <a:latin typeface="Arial"/>
          <a:ea typeface="Arial"/>
          <a:cs typeface="Arial"/>
        </a:font>
        <a:srgbClr val="FFFFFF"/>
      </a:tcTxStyle>
      <a:tcStyle>
        <a:tcBdr/>
        <a:fill>
          <a:solidFill>
            <a:srgbClr val="4F81BD"/>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4F81BD"/>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4F81BD"/>
          </a:solidFill>
        </a:fill>
      </a:tcStyle>
    </a:firstRow>
    <a:neCell>
      <a:tcTxStyle b="off" i="off"/>
      <a:tcStyle>
        <a:tcBdr/>
      </a:tcStyle>
    </a:neCell>
    <a:nwCell>
      <a:tcTxStyle b="off" i="off"/>
      <a:tcStyle>
        <a:tcBdr/>
      </a:tcStyle>
    </a:nwCell>
  </a:tblStyle>
  <a:tblStyle styleId="{DF545A6D-3E7A-43F4-BE2B-5A9315DA8FFA}" styleName="Table_2">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F4EEE7-1395-4BC3-8F5F-D03AB5CD9535}" styleName="Table_3">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F90B38-CD36-49A6-9A14-950D906892AB}"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ADD3D663-FF11-4FCE-BC5C-B19069D38F32}" styleName="Table_5">
    <a:wholeTbl>
      <a:tcTxStyle b="off" i="off">
        <a:font>
          <a:latin typeface="Arial"/>
          <a:ea typeface="Arial"/>
          <a:cs typeface="Arial"/>
        </a:font>
        <a:srgbClr val="000000"/>
      </a:tcTxStyle>
      <a:tcStyle>
        <a:tcBdr>
          <a:left>
            <a:ln w="12700" cap="flat" cmpd="sng">
              <a:solidFill>
                <a:srgbClr val="9E9E9E"/>
              </a:solidFill>
              <a:prstDash val="solid"/>
              <a:round/>
              <a:headEnd type="none" w="sm" len="sm"/>
              <a:tailEnd type="none" w="sm" len="sm"/>
            </a:ln>
          </a:left>
          <a:right>
            <a:ln w="12700" cap="flat" cmpd="sng">
              <a:solidFill>
                <a:srgbClr val="9E9E9E"/>
              </a:solidFill>
              <a:prstDash val="solid"/>
              <a:round/>
              <a:headEnd type="none" w="sm" len="sm"/>
              <a:tailEnd type="none" w="sm" len="sm"/>
            </a:ln>
          </a:right>
          <a:top>
            <a:ln w="12700" cap="flat" cmpd="sng">
              <a:solidFill>
                <a:srgbClr val="9E9E9E"/>
              </a:solidFill>
              <a:prstDash val="solid"/>
              <a:round/>
              <a:headEnd type="none" w="sm" len="sm"/>
              <a:tailEnd type="none" w="sm" len="sm"/>
            </a:ln>
          </a:top>
          <a:bottom>
            <a:ln w="12700" cap="flat" cmpd="sng">
              <a:solidFill>
                <a:srgbClr val="9E9E9E"/>
              </a:solidFill>
              <a:prstDash val="solid"/>
              <a:round/>
              <a:headEnd type="none" w="sm" len="sm"/>
              <a:tailEnd type="none" w="sm" len="sm"/>
            </a:ln>
          </a:bottom>
          <a:insideH>
            <a:ln w="12700" cap="flat" cmpd="sng">
              <a:solidFill>
                <a:srgbClr val="9E9E9E"/>
              </a:solidFill>
              <a:prstDash val="solid"/>
              <a:round/>
              <a:headEnd type="none" w="sm" len="sm"/>
              <a:tailEnd type="none" w="sm" len="sm"/>
            </a:ln>
          </a:insideH>
          <a:insideV>
            <a:ln w="12700"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A1E70AE-96E3-482D-A0B9-6E07B766E765}" styleName="Table_6">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59b31c0ca3_0_296:notes"/>
          <p:cNvSpPr txBox="1">
            <a:spLocks noGrp="1"/>
          </p:cNvSpPr>
          <p:nvPr>
            <p:ph type="body" idx="1"/>
          </p:nvPr>
        </p:nvSpPr>
        <p:spPr>
          <a:xfrm>
            <a:off x="385763" y="5791200"/>
            <a:ext cx="3086100" cy="548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68" name="Google Shape;468;g259b31c0ca3_0_296:notes"/>
          <p:cNvSpPr>
            <a:spLocks noGrp="1" noRot="1" noChangeAspect="1"/>
          </p:cNvSpPr>
          <p:nvPr>
            <p:ph type="sldImg" idx="2"/>
          </p:nvPr>
        </p:nvSpPr>
        <p:spPr>
          <a:xfrm>
            <a:off x="-2135188" y="914400"/>
            <a:ext cx="8128001" cy="4572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59b31c0ca3_0_303:notes"/>
          <p:cNvSpPr txBox="1">
            <a:spLocks noGrp="1"/>
          </p:cNvSpPr>
          <p:nvPr>
            <p:ph type="body" idx="1"/>
          </p:nvPr>
        </p:nvSpPr>
        <p:spPr>
          <a:xfrm>
            <a:off x="385763" y="5791200"/>
            <a:ext cx="3086100" cy="548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76" name="Google Shape;476;g259b31c0ca3_0_303:notes"/>
          <p:cNvSpPr>
            <a:spLocks noGrp="1" noRot="1" noChangeAspect="1"/>
          </p:cNvSpPr>
          <p:nvPr>
            <p:ph type="sldImg" idx="2"/>
          </p:nvPr>
        </p:nvSpPr>
        <p:spPr>
          <a:xfrm>
            <a:off x="-2135188" y="914400"/>
            <a:ext cx="8128001" cy="4572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6: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4" name="Google Shape;484;p2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5c1e5e18a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g25c1e5e18a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58ed921428_2_0: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g258ed921428_2_0:notes"/>
          <p:cNvSpPr>
            <a:spLocks noGrp="1" noRot="1" noChangeAspect="1"/>
          </p:cNvSpPr>
          <p:nvPr>
            <p:ph type="sldImg" idx="2"/>
          </p:nvPr>
        </p:nvSpPr>
        <p:spPr>
          <a:xfrm>
            <a:off x="3810000" y="514350"/>
            <a:ext cx="4573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7" name="Google Shape;4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59b31c0ca3_0_87: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g259b31c0ca3_0_87:notes"/>
          <p:cNvSpPr>
            <a:spLocks noGrp="1" noRot="1" noChangeAspect="1"/>
          </p:cNvSpPr>
          <p:nvPr>
            <p:ph type="sldImg" idx="2"/>
          </p:nvPr>
        </p:nvSpPr>
        <p:spPr>
          <a:xfrm>
            <a:off x="3810000" y="514350"/>
            <a:ext cx="45735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9"/>
          <p:cNvPicPr preferRelativeResize="0"/>
          <p:nvPr/>
        </p:nvPicPr>
        <p:blipFill rotWithShape="1">
          <a:blip r:embed="rId2">
            <a:alphaModFix/>
          </a:blip>
          <a:srcRect l="2532" r="3364" b="18491"/>
          <a:stretch/>
        </p:blipFill>
        <p:spPr>
          <a:xfrm>
            <a:off x="1" y="0"/>
            <a:ext cx="12192000" cy="7015747"/>
          </a:xfrm>
          <a:prstGeom prst="rect">
            <a:avLst/>
          </a:prstGeom>
          <a:noFill/>
          <a:ln>
            <a:noFill/>
          </a:ln>
        </p:spPr>
      </p:pic>
      <p:pic>
        <p:nvPicPr>
          <p:cNvPr id="16" name="Google Shape;16;p29"/>
          <p:cNvPicPr preferRelativeResize="0"/>
          <p:nvPr/>
        </p:nvPicPr>
        <p:blipFill rotWithShape="1">
          <a:blip r:embed="rId3">
            <a:alphaModFix/>
          </a:blip>
          <a:srcRect/>
          <a:stretch/>
        </p:blipFill>
        <p:spPr>
          <a:xfrm>
            <a:off x="431527" y="-33050"/>
            <a:ext cx="1096717" cy="1773716"/>
          </a:xfrm>
          <a:prstGeom prst="rect">
            <a:avLst/>
          </a:prstGeom>
          <a:noFill/>
          <a:ln>
            <a:noFill/>
          </a:ln>
        </p:spPr>
      </p:pic>
      <p:sp>
        <p:nvSpPr>
          <p:cNvPr id="17" name="Google Shape;17;p29"/>
          <p:cNvSpPr/>
          <p:nvPr/>
        </p:nvSpPr>
        <p:spPr>
          <a:xfrm>
            <a:off x="1" y="6433850"/>
            <a:ext cx="8890612" cy="22033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9"/>
          <p:cNvSpPr txBox="1"/>
          <p:nvPr/>
        </p:nvSpPr>
        <p:spPr>
          <a:xfrm>
            <a:off x="8890613" y="6400010"/>
            <a:ext cx="1777387" cy="44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UNIVERSITAS INDONESIA</a:t>
            </a:r>
            <a:endParaRPr sz="1400" b="0" i="0" u="none" strike="noStrike" cap="none">
              <a:solidFill>
                <a:srgbClr val="000000"/>
              </a:solidFill>
              <a:latin typeface="Arial"/>
              <a:ea typeface="Arial"/>
              <a:cs typeface="Arial"/>
              <a:sym typeface="Arial"/>
            </a:endParaRPr>
          </a:p>
        </p:txBody>
      </p:sp>
      <p:sp>
        <p:nvSpPr>
          <p:cNvPr id="19" name="Google Shape;19;p29"/>
          <p:cNvSpPr/>
          <p:nvPr/>
        </p:nvSpPr>
        <p:spPr>
          <a:xfrm>
            <a:off x="10668000" y="6433848"/>
            <a:ext cx="1524000" cy="22033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46"/>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6"/>
          <p:cNvSpPr txBox="1">
            <a:spLocks noGrp="1"/>
          </p:cNvSpPr>
          <p:nvPr>
            <p:ph type="body" idx="1"/>
          </p:nvPr>
        </p:nvSpPr>
        <p:spPr>
          <a:xfrm>
            <a:off x="570590" y="1453997"/>
            <a:ext cx="11094000" cy="43287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6"/>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6"/>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89"/>
        <p:cNvGrpSpPr/>
        <p:nvPr/>
      </p:nvGrpSpPr>
      <p:grpSpPr>
        <a:xfrm>
          <a:off x="0" y="0"/>
          <a:ext cx="0" cy="0"/>
          <a:chOff x="0" y="0"/>
          <a:chExt cx="0" cy="0"/>
        </a:xfrm>
      </p:grpSpPr>
      <p:sp>
        <p:nvSpPr>
          <p:cNvPr id="90" name="Google Shape;90;p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93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3"/>
        <p:cNvGrpSpPr/>
        <p:nvPr/>
      </p:nvGrpSpPr>
      <p:grpSpPr>
        <a:xfrm>
          <a:off x="0" y="0"/>
          <a:ext cx="0" cy="0"/>
          <a:chOff x="0" y="0"/>
          <a:chExt cx="0" cy="0"/>
        </a:xfrm>
      </p:grpSpPr>
      <p:sp>
        <p:nvSpPr>
          <p:cNvPr id="94" name="Google Shape;94;g258c15bfc95_1_217"/>
          <p:cNvSpPr txBox="1"/>
          <p:nvPr/>
        </p:nvSpPr>
        <p:spPr>
          <a:xfrm>
            <a:off x="11119104" y="6656833"/>
            <a:ext cx="955800" cy="224100"/>
          </a:xfrm>
          <a:prstGeom prst="rect">
            <a:avLst/>
          </a:prstGeom>
          <a:solidFill>
            <a:schemeClr val="dk1">
              <a:alpha val="3764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00"/>
                </a:solidFill>
                <a:latin typeface="Arial"/>
                <a:ea typeface="Arial"/>
                <a:cs typeface="Arial"/>
                <a:sym typeface="Arial"/>
              </a:rPr>
              <a:t>Page </a:t>
            </a:r>
            <a:fld id="{00000000-1234-1234-1234-123412341234}" type="slidenum">
              <a:rPr lang="en-US" sz="1050" b="0" i="0" u="none" strike="noStrike" cap="none">
                <a:solidFill>
                  <a:srgbClr val="FFFF00"/>
                </a:solidFill>
                <a:latin typeface="Arial"/>
                <a:ea typeface="Arial"/>
                <a:cs typeface="Arial"/>
                <a:sym typeface="Arial"/>
              </a:rPr>
              <a:t>‹#›</a:t>
            </a:fld>
            <a:endParaRPr sz="1050" b="0" i="0" u="none" strike="noStrike" cap="none">
              <a:solidFill>
                <a:srgbClr val="FFFF00"/>
              </a:solidFill>
              <a:latin typeface="Arial"/>
              <a:ea typeface="Arial"/>
              <a:cs typeface="Arial"/>
              <a:sym typeface="Arial"/>
            </a:endParaRPr>
          </a:p>
        </p:txBody>
      </p:sp>
      <p:sp>
        <p:nvSpPr>
          <p:cNvPr id="95" name="Google Shape;95;g258c15bfc95_1_217"/>
          <p:cNvSpPr txBox="1">
            <a:spLocks noGrp="1"/>
          </p:cNvSpPr>
          <p:nvPr>
            <p:ph type="title"/>
          </p:nvPr>
        </p:nvSpPr>
        <p:spPr>
          <a:xfrm>
            <a:off x="2639974" y="87708"/>
            <a:ext cx="9544500" cy="27690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SzPts val="1400"/>
              <a:buNone/>
              <a:defRPr sz="1800" b="1">
                <a:solidFill>
                  <a:schemeClr val="lt1"/>
                </a:solidFill>
                <a:latin typeface="Teko"/>
                <a:ea typeface="Teko"/>
                <a:cs typeface="Teko"/>
                <a:sym typeface="Tek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6067209" y="-144349"/>
            <a:ext cx="5917565" cy="1325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5646089" y="6435016"/>
            <a:ext cx="3166109"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988729" y="6435016"/>
            <a:ext cx="1580515"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34"/>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4"/>
          <p:cNvSpPr txBox="1">
            <a:spLocks noGrp="1"/>
          </p:cNvSpPr>
          <p:nvPr>
            <p:ph type="body" idx="1"/>
          </p:nvPr>
        </p:nvSpPr>
        <p:spPr>
          <a:xfrm>
            <a:off x="570590" y="1453997"/>
            <a:ext cx="11094000" cy="43287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7"/>
        <p:cNvGrpSpPr/>
        <p:nvPr/>
      </p:nvGrpSpPr>
      <p:grpSpPr>
        <a:xfrm>
          <a:off x="0" y="0"/>
          <a:ext cx="0" cy="0"/>
          <a:chOff x="0" y="0"/>
          <a:chExt cx="0" cy="0"/>
        </a:xfrm>
      </p:grpSpPr>
      <p:sp>
        <p:nvSpPr>
          <p:cNvPr id="108" name="Google Shape;108;p35"/>
          <p:cNvSpPr txBox="1">
            <a:spLocks noGrp="1"/>
          </p:cNvSpPr>
          <p:nvPr>
            <p:ph type="title"/>
          </p:nvPr>
        </p:nvSpPr>
        <p:spPr>
          <a:xfrm>
            <a:off x="6067209" y="-144349"/>
            <a:ext cx="5917565" cy="1325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5"/>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35"/>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5646089" y="6435016"/>
            <a:ext cx="3166109"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dt" idx="10"/>
          </p:nvPr>
        </p:nvSpPr>
        <p:spPr>
          <a:xfrm>
            <a:off x="8988729" y="6435016"/>
            <a:ext cx="1580515"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
        <p:cNvGrpSpPr/>
        <p:nvPr/>
      </p:nvGrpSpPr>
      <p:grpSpPr>
        <a:xfrm>
          <a:off x="0" y="0"/>
          <a:ext cx="0" cy="0"/>
          <a:chOff x="0" y="0"/>
          <a:chExt cx="0" cy="0"/>
        </a:xfrm>
      </p:grpSpPr>
      <p:sp>
        <p:nvSpPr>
          <p:cNvPr id="115" name="Google Shape;115;p47"/>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7"/>
          <p:cNvSpPr txBox="1">
            <a:spLocks noGrp="1"/>
          </p:cNvSpPr>
          <p:nvPr>
            <p:ph type="ftr" idx="11"/>
          </p:nvPr>
        </p:nvSpPr>
        <p:spPr>
          <a:xfrm>
            <a:off x="5646089" y="6435016"/>
            <a:ext cx="3166109"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7"/>
          <p:cNvSpPr txBox="1">
            <a:spLocks noGrp="1"/>
          </p:cNvSpPr>
          <p:nvPr>
            <p:ph type="dt" idx="10"/>
          </p:nvPr>
        </p:nvSpPr>
        <p:spPr>
          <a:xfrm>
            <a:off x="8988729" y="6435016"/>
            <a:ext cx="1580515"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120"/>
        <p:cNvGrpSpPr/>
        <p:nvPr/>
      </p:nvGrpSpPr>
      <p:grpSpPr>
        <a:xfrm>
          <a:off x="0" y="0"/>
          <a:ext cx="0" cy="0"/>
          <a:chOff x="0" y="0"/>
          <a:chExt cx="0" cy="0"/>
        </a:xfrm>
      </p:grpSpPr>
      <p:sp>
        <p:nvSpPr>
          <p:cNvPr id="121" name="Google Shape;121;p48"/>
          <p:cNvSpPr txBox="1">
            <a:spLocks noGrp="1"/>
          </p:cNvSpPr>
          <p:nvPr>
            <p:ph type="title"/>
          </p:nvPr>
        </p:nvSpPr>
        <p:spPr>
          <a:xfrm>
            <a:off x="6067209" y="-144349"/>
            <a:ext cx="5917565" cy="1325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8"/>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3" name="Google Shape;123;p48"/>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4" name="Google Shape;124;p48"/>
          <p:cNvSpPr txBox="1">
            <a:spLocks noGrp="1"/>
          </p:cNvSpPr>
          <p:nvPr>
            <p:ph type="ftr" idx="11"/>
          </p:nvPr>
        </p:nvSpPr>
        <p:spPr>
          <a:xfrm>
            <a:off x="5646089" y="6435016"/>
            <a:ext cx="3166109"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8"/>
          <p:cNvSpPr txBox="1">
            <a:spLocks noGrp="1"/>
          </p:cNvSpPr>
          <p:nvPr>
            <p:ph type="dt" idx="10"/>
          </p:nvPr>
        </p:nvSpPr>
        <p:spPr>
          <a:xfrm>
            <a:off x="8988729" y="6435016"/>
            <a:ext cx="1580515"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4_Title and Content">
    <p:spTree>
      <p:nvGrpSpPr>
        <p:cNvPr id="1" name="Shape 127"/>
        <p:cNvGrpSpPr/>
        <p:nvPr/>
      </p:nvGrpSpPr>
      <p:grpSpPr>
        <a:xfrm>
          <a:off x="0" y="0"/>
          <a:ext cx="0" cy="0"/>
          <a:chOff x="0" y="0"/>
          <a:chExt cx="0" cy="0"/>
        </a:xfrm>
      </p:grpSpPr>
      <p:sp>
        <p:nvSpPr>
          <p:cNvPr id="128" name="Google Shape;128;p49"/>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pic>
        <p:nvPicPr>
          <p:cNvPr id="129" name="Google Shape;129;p49"/>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130" name="Google Shape;130;p49"/>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DIREKTORAT INOVASI DAN SCIENCE TECHNO PARK</a:t>
            </a:r>
            <a:endParaRPr sz="1200" b="0" i="0" u="none" strike="noStrike" cap="none">
              <a:solidFill>
                <a:schemeClr val="lt1"/>
              </a:solidFill>
              <a:latin typeface="Calibri"/>
              <a:ea typeface="Calibri"/>
              <a:cs typeface="Calibri"/>
              <a:sym typeface="Calibri"/>
            </a:endParaRPr>
          </a:p>
        </p:txBody>
      </p:sp>
      <p:sp>
        <p:nvSpPr>
          <p:cNvPr id="131" name="Google Shape;131;p49"/>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49"/>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UNIVERSITAS INDONESIA</a:t>
            </a:r>
            <a:endParaRPr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133"/>
        <p:cNvGrpSpPr/>
        <p:nvPr/>
      </p:nvGrpSpPr>
      <p:grpSpPr>
        <a:xfrm>
          <a:off x="0" y="0"/>
          <a:ext cx="0" cy="0"/>
          <a:chOff x="0" y="0"/>
          <a:chExt cx="0" cy="0"/>
        </a:xfrm>
      </p:grpSpPr>
      <p:sp>
        <p:nvSpPr>
          <p:cNvPr id="134" name="Google Shape;134;p50"/>
          <p:cNvSpPr txBox="1">
            <a:spLocks noGrp="1"/>
          </p:cNvSpPr>
          <p:nvPr>
            <p:ph type="title"/>
          </p:nvPr>
        </p:nvSpPr>
        <p:spPr>
          <a:xfrm>
            <a:off x="6067209" y="-144349"/>
            <a:ext cx="5917565" cy="13258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0"/>
          <p:cNvSpPr txBox="1">
            <a:spLocks noGrp="1"/>
          </p:cNvSpPr>
          <p:nvPr>
            <p:ph type="ftr" idx="11"/>
          </p:nvPr>
        </p:nvSpPr>
        <p:spPr>
          <a:xfrm>
            <a:off x="5646089" y="6435016"/>
            <a:ext cx="3166109"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0"/>
          <p:cNvSpPr txBox="1">
            <a:spLocks noGrp="1"/>
          </p:cNvSpPr>
          <p:nvPr>
            <p:ph type="dt" idx="10"/>
          </p:nvPr>
        </p:nvSpPr>
        <p:spPr>
          <a:xfrm>
            <a:off x="8988729" y="6435016"/>
            <a:ext cx="1580515"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8"/>
        <p:cNvGrpSpPr/>
        <p:nvPr/>
      </p:nvGrpSpPr>
      <p:grpSpPr>
        <a:xfrm>
          <a:off x="0" y="0"/>
          <a:ext cx="0" cy="0"/>
          <a:chOff x="0" y="0"/>
          <a:chExt cx="0" cy="0"/>
        </a:xfrm>
      </p:grpSpPr>
      <p:sp>
        <p:nvSpPr>
          <p:cNvPr id="139" name="Google Shape;139;p51"/>
          <p:cNvSpPr txBox="1">
            <a:spLocks noGrp="1"/>
          </p:cNvSpPr>
          <p:nvPr>
            <p:ph type="ftr" idx="11"/>
          </p:nvPr>
        </p:nvSpPr>
        <p:spPr>
          <a:xfrm>
            <a:off x="5646089" y="6435016"/>
            <a:ext cx="3166109"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51"/>
          <p:cNvSpPr txBox="1">
            <a:spLocks noGrp="1"/>
          </p:cNvSpPr>
          <p:nvPr>
            <p:ph type="dt" idx="10"/>
          </p:nvPr>
        </p:nvSpPr>
        <p:spPr>
          <a:xfrm>
            <a:off x="8988729" y="6435016"/>
            <a:ext cx="1580515" cy="21145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3">
    <p:spTree>
      <p:nvGrpSpPr>
        <p:cNvPr id="1" name="Shape 142"/>
        <p:cNvGrpSpPr/>
        <p:nvPr/>
      </p:nvGrpSpPr>
      <p:grpSpPr>
        <a:xfrm>
          <a:off x="0" y="0"/>
          <a:ext cx="0" cy="0"/>
          <a:chOff x="0" y="0"/>
          <a:chExt cx="0" cy="0"/>
        </a:xfrm>
      </p:grpSpPr>
      <p:sp>
        <p:nvSpPr>
          <p:cNvPr id="143" name="Google Shape;143;p52"/>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2"/>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5" name="Google Shape;145;p52"/>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6" name="Google Shape;146;p52"/>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2"/>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2"/>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149"/>
        <p:cNvGrpSpPr/>
        <p:nvPr/>
      </p:nvGrpSpPr>
      <p:grpSpPr>
        <a:xfrm>
          <a:off x="0" y="0"/>
          <a:ext cx="0" cy="0"/>
          <a:chOff x="0" y="0"/>
          <a:chExt cx="0" cy="0"/>
        </a:xfrm>
      </p:grpSpPr>
      <p:sp>
        <p:nvSpPr>
          <p:cNvPr id="150" name="Google Shape;150;p53"/>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53"/>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53"/>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3"/>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2">
    <p:spTree>
      <p:nvGrpSpPr>
        <p:cNvPr id="1" name="Shape 154"/>
        <p:cNvGrpSpPr/>
        <p:nvPr/>
      </p:nvGrpSpPr>
      <p:grpSpPr>
        <a:xfrm>
          <a:off x="0" y="0"/>
          <a:ext cx="0" cy="0"/>
          <a:chOff x="0" y="0"/>
          <a:chExt cx="0" cy="0"/>
        </a:xfrm>
      </p:grpSpPr>
      <p:sp>
        <p:nvSpPr>
          <p:cNvPr id="155" name="Google Shape;155;p54"/>
          <p:cNvSpPr txBox="1">
            <a:spLocks noGrp="1"/>
          </p:cNvSpPr>
          <p:nvPr>
            <p:ph type="ctrTitle"/>
          </p:nvPr>
        </p:nvSpPr>
        <p:spPr>
          <a:xfrm>
            <a:off x="914400" y="2125980"/>
            <a:ext cx="10363200" cy="1440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5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54"/>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4"/>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4"/>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160"/>
        <p:cNvGrpSpPr/>
        <p:nvPr/>
      </p:nvGrpSpPr>
      <p:grpSpPr>
        <a:xfrm>
          <a:off x="0" y="0"/>
          <a:ext cx="0" cy="0"/>
          <a:chOff x="0" y="0"/>
          <a:chExt cx="0" cy="0"/>
        </a:xfrm>
      </p:grpSpPr>
      <p:sp>
        <p:nvSpPr>
          <p:cNvPr id="161" name="Google Shape;161;p55"/>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5"/>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5"/>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64"/>
        <p:cNvGrpSpPr/>
        <p:nvPr/>
      </p:nvGrpSpPr>
      <p:grpSpPr>
        <a:xfrm>
          <a:off x="0" y="0"/>
          <a:ext cx="0" cy="0"/>
          <a:chOff x="0" y="0"/>
          <a:chExt cx="0" cy="0"/>
        </a:xfrm>
      </p:grpSpPr>
      <p:sp>
        <p:nvSpPr>
          <p:cNvPr id="165" name="Google Shape;165;p57"/>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pic>
        <p:nvPicPr>
          <p:cNvPr id="166" name="Google Shape;166;p57"/>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167" name="Google Shape;167;p57"/>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DIREKTORAT INOVASI DAN SCIENCE TECHNO PARK</a:t>
            </a:r>
            <a:endParaRPr sz="1200" b="0" i="0" u="none" strike="noStrike" cap="none">
              <a:solidFill>
                <a:schemeClr val="lt1"/>
              </a:solidFill>
              <a:latin typeface="Calibri"/>
              <a:ea typeface="Calibri"/>
              <a:cs typeface="Calibri"/>
              <a:sym typeface="Calibri"/>
            </a:endParaRPr>
          </a:p>
        </p:txBody>
      </p:sp>
      <p:sp>
        <p:nvSpPr>
          <p:cNvPr id="168" name="Google Shape;168;p57"/>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57"/>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UNIVERSITAS INDONESIA</a:t>
            </a:r>
            <a:endParaRPr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p:cSld name="BLANK 2">
    <p:spTree>
      <p:nvGrpSpPr>
        <p:cNvPr id="1" name="Shape 170"/>
        <p:cNvGrpSpPr/>
        <p:nvPr/>
      </p:nvGrpSpPr>
      <p:grpSpPr>
        <a:xfrm>
          <a:off x="0" y="0"/>
          <a:ext cx="0" cy="0"/>
          <a:chOff x="0" y="0"/>
          <a:chExt cx="0" cy="0"/>
        </a:xfrm>
      </p:grpSpPr>
      <p:sp>
        <p:nvSpPr>
          <p:cNvPr id="171" name="Google Shape;171;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8"/>
          <p:cNvSpPr txBox="1">
            <a:spLocks noGrp="1"/>
          </p:cNvSpPr>
          <p:nvPr>
            <p:ph type="sldNum" idx="12"/>
          </p:nvPr>
        </p:nvSpPr>
        <p:spPr>
          <a:xfrm>
            <a:off x="8610600" y="6356350"/>
            <a:ext cx="2743200" cy="3693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1">
  <p:cSld name="1_Title and Content 1">
    <p:spTree>
      <p:nvGrpSpPr>
        <p:cNvPr id="1" name="Shape 174"/>
        <p:cNvGrpSpPr/>
        <p:nvPr/>
      </p:nvGrpSpPr>
      <p:grpSpPr>
        <a:xfrm>
          <a:off x="0" y="0"/>
          <a:ext cx="0" cy="0"/>
          <a:chOff x="0" y="0"/>
          <a:chExt cx="0" cy="0"/>
        </a:xfrm>
      </p:grpSpPr>
      <p:sp>
        <p:nvSpPr>
          <p:cNvPr id="175" name="Google Shape;175;p59"/>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176" name="Google Shape;176;p59"/>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177" name="Google Shape;177;p59"/>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DIREKTORAT INOVASI DAN SCIENCE TECHNO PARK</a:t>
            </a:r>
            <a:endParaRPr sz="1200" b="0" i="0" u="none" strike="noStrike" cap="none">
              <a:solidFill>
                <a:schemeClr val="lt1"/>
              </a:solidFill>
              <a:latin typeface="Arial"/>
              <a:ea typeface="Arial"/>
              <a:cs typeface="Arial"/>
              <a:sym typeface="Arial"/>
            </a:endParaRPr>
          </a:p>
        </p:txBody>
      </p:sp>
      <p:sp>
        <p:nvSpPr>
          <p:cNvPr id="178" name="Google Shape;178;p59"/>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 name="Google Shape;179;p59"/>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UNIVERSITAS INDONESIA</a:t>
            </a:r>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0"/>
        <p:cNvGrpSpPr/>
        <p:nvPr/>
      </p:nvGrpSpPr>
      <p:grpSpPr>
        <a:xfrm>
          <a:off x="0" y="0"/>
          <a:ext cx="0" cy="0"/>
          <a:chOff x="0" y="0"/>
          <a:chExt cx="0" cy="0"/>
        </a:xfrm>
      </p:grpSpPr>
      <p:sp>
        <p:nvSpPr>
          <p:cNvPr id="181" name="Google Shape;181;p60"/>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182" name="Google Shape;182;p60"/>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183" name="Google Shape;183;p60"/>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DIREKTORAT INOVASI DAN SCIENCE TECHNO PARK</a:t>
            </a:r>
            <a:endParaRPr sz="1200" b="0" i="0" u="none" strike="noStrike" cap="none">
              <a:solidFill>
                <a:schemeClr val="lt1"/>
              </a:solidFill>
              <a:latin typeface="Arial"/>
              <a:ea typeface="Arial"/>
              <a:cs typeface="Arial"/>
              <a:sym typeface="Arial"/>
            </a:endParaRPr>
          </a:p>
        </p:txBody>
      </p:sp>
      <p:sp>
        <p:nvSpPr>
          <p:cNvPr id="184" name="Google Shape;184;p60"/>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5" name="Google Shape;185;p60"/>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UNIVERSITAS INDONESIA</a:t>
            </a:r>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31"/>
          <p:cNvSpPr txBox="1">
            <a:spLocks noGrp="1"/>
          </p:cNvSpPr>
          <p:nvPr>
            <p:ph type="body" idx="1"/>
          </p:nvPr>
        </p:nvSpPr>
        <p:spPr>
          <a:xfrm>
            <a:off x="570590" y="1453997"/>
            <a:ext cx="11094000" cy="43287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9" name="Google Shape;199;p31"/>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1"/>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31"/>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08"/>
        <p:cNvGrpSpPr/>
        <p:nvPr/>
      </p:nvGrpSpPr>
      <p:grpSpPr>
        <a:xfrm>
          <a:off x="0" y="0"/>
          <a:ext cx="0" cy="0"/>
          <a:chOff x="0" y="0"/>
          <a:chExt cx="0" cy="0"/>
        </a:xfrm>
      </p:grpSpPr>
      <p:sp>
        <p:nvSpPr>
          <p:cNvPr id="209" name="Google Shape;209;p72"/>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pic>
        <p:nvPicPr>
          <p:cNvPr id="210" name="Google Shape;210;p72"/>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211" name="Google Shape;211;p72"/>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DIREKTORAT INOVASI DAN SCIENCE TECHNO PARK</a:t>
            </a:r>
            <a:endParaRPr sz="1200" b="0" i="0" u="none" strike="noStrike" cap="none">
              <a:solidFill>
                <a:schemeClr val="lt1"/>
              </a:solidFill>
              <a:latin typeface="Calibri"/>
              <a:ea typeface="Calibri"/>
              <a:cs typeface="Calibri"/>
              <a:sym typeface="Calibri"/>
            </a:endParaRPr>
          </a:p>
        </p:txBody>
      </p:sp>
      <p:sp>
        <p:nvSpPr>
          <p:cNvPr id="212" name="Google Shape;212;p72"/>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72"/>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UNIVERSITAS INDONESIA</a:t>
            </a:r>
            <a:endParaRPr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4"/>
        <p:cNvGrpSpPr/>
        <p:nvPr/>
      </p:nvGrpSpPr>
      <p:grpSpPr>
        <a:xfrm>
          <a:off x="0" y="0"/>
          <a:ext cx="0" cy="0"/>
          <a:chOff x="0" y="0"/>
          <a:chExt cx="0" cy="0"/>
        </a:xfrm>
      </p:grpSpPr>
      <p:sp>
        <p:nvSpPr>
          <p:cNvPr id="215" name="Google Shape;215;p73"/>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73"/>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73"/>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73"/>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9"/>
        <p:cNvGrpSpPr/>
        <p:nvPr/>
      </p:nvGrpSpPr>
      <p:grpSpPr>
        <a:xfrm>
          <a:off x="0" y="0"/>
          <a:ext cx="0" cy="0"/>
          <a:chOff x="0" y="0"/>
          <a:chExt cx="0" cy="0"/>
        </a:xfrm>
      </p:grpSpPr>
      <p:sp>
        <p:nvSpPr>
          <p:cNvPr id="220" name="Google Shape;220;p74"/>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74"/>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74"/>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3"/>
        <p:cNvGrpSpPr/>
        <p:nvPr/>
      </p:nvGrpSpPr>
      <p:grpSpPr>
        <a:xfrm>
          <a:off x="0" y="0"/>
          <a:ext cx="0" cy="0"/>
          <a:chOff x="0" y="0"/>
          <a:chExt cx="0" cy="0"/>
        </a:xfrm>
      </p:grpSpPr>
      <p:sp>
        <p:nvSpPr>
          <p:cNvPr id="224" name="Google Shape;224;p75"/>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225" name="Google Shape;225;p75"/>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226" name="Google Shape;226;p75"/>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DIREKTORAT INOVASI DAN SCIENCE TECHNO PARK</a:t>
            </a:r>
            <a:endParaRPr sz="1200" b="0" i="0" u="none" strike="noStrike" cap="none">
              <a:solidFill>
                <a:schemeClr val="lt1"/>
              </a:solidFill>
              <a:latin typeface="Arial"/>
              <a:ea typeface="Arial"/>
              <a:cs typeface="Arial"/>
              <a:sym typeface="Arial"/>
            </a:endParaRPr>
          </a:p>
        </p:txBody>
      </p:sp>
      <p:sp>
        <p:nvSpPr>
          <p:cNvPr id="227" name="Google Shape;227;p75"/>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8" name="Google Shape;228;p75"/>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UNIVERSITAS INDONESIA</a:t>
            </a:r>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29"/>
        <p:cNvGrpSpPr/>
        <p:nvPr/>
      </p:nvGrpSpPr>
      <p:grpSpPr>
        <a:xfrm>
          <a:off x="0" y="0"/>
          <a:ext cx="0" cy="0"/>
          <a:chOff x="0" y="0"/>
          <a:chExt cx="0" cy="0"/>
        </a:xfrm>
      </p:grpSpPr>
      <p:sp>
        <p:nvSpPr>
          <p:cNvPr id="230" name="Google Shape;230;p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76"/>
          <p:cNvSpPr txBox="1">
            <a:spLocks noGrp="1"/>
          </p:cNvSpPr>
          <p:nvPr>
            <p:ph type="sldNum" idx="12"/>
          </p:nvPr>
        </p:nvSpPr>
        <p:spPr>
          <a:xfrm>
            <a:off x="8610600" y="6356350"/>
            <a:ext cx="2743200" cy="3693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33"/>
        <p:cNvGrpSpPr/>
        <p:nvPr/>
      </p:nvGrpSpPr>
      <p:grpSpPr>
        <a:xfrm>
          <a:off x="0" y="0"/>
          <a:ext cx="0" cy="0"/>
          <a:chOff x="0" y="0"/>
          <a:chExt cx="0" cy="0"/>
        </a:xfrm>
      </p:grpSpPr>
      <p:sp>
        <p:nvSpPr>
          <p:cNvPr id="234" name="Google Shape;234;p77"/>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235" name="Google Shape;235;p77"/>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236" name="Google Shape;236;p77"/>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DIREKTORAT INOVASI DAN SCIENCE TECHNO PARK</a:t>
            </a:r>
            <a:endParaRPr sz="1200" b="0" i="0" u="none" strike="noStrike" cap="none">
              <a:solidFill>
                <a:schemeClr val="lt1"/>
              </a:solidFill>
              <a:latin typeface="Arial"/>
              <a:ea typeface="Arial"/>
              <a:cs typeface="Arial"/>
              <a:sym typeface="Arial"/>
            </a:endParaRPr>
          </a:p>
        </p:txBody>
      </p:sp>
      <p:sp>
        <p:nvSpPr>
          <p:cNvPr id="237" name="Google Shape;237;p77"/>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8" name="Google Shape;238;p77"/>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UNIVERSITAS INDONESIA</a:t>
            </a:r>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1">
  <p:cSld name="Title Slide 2">
    <p:spTree>
      <p:nvGrpSpPr>
        <p:cNvPr id="1" name="Shape 239"/>
        <p:cNvGrpSpPr/>
        <p:nvPr/>
      </p:nvGrpSpPr>
      <p:grpSpPr>
        <a:xfrm>
          <a:off x="0" y="0"/>
          <a:ext cx="0" cy="0"/>
          <a:chOff x="0" y="0"/>
          <a:chExt cx="0" cy="0"/>
        </a:xfrm>
      </p:grpSpPr>
      <p:sp>
        <p:nvSpPr>
          <p:cNvPr id="240" name="Google Shape;240;p78"/>
          <p:cNvSpPr txBox="1">
            <a:spLocks noGrp="1"/>
          </p:cNvSpPr>
          <p:nvPr>
            <p:ph type="ctrTitle"/>
          </p:nvPr>
        </p:nvSpPr>
        <p:spPr>
          <a:xfrm>
            <a:off x="914400" y="2125980"/>
            <a:ext cx="10363200" cy="1440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78"/>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78"/>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78"/>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78"/>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1">
  <p:cSld name="Two Content 2">
    <p:spTree>
      <p:nvGrpSpPr>
        <p:cNvPr id="1" name="Shape 245"/>
        <p:cNvGrpSpPr/>
        <p:nvPr/>
      </p:nvGrpSpPr>
      <p:grpSpPr>
        <a:xfrm>
          <a:off x="0" y="0"/>
          <a:ext cx="0" cy="0"/>
          <a:chOff x="0" y="0"/>
          <a:chExt cx="0" cy="0"/>
        </a:xfrm>
      </p:grpSpPr>
      <p:sp>
        <p:nvSpPr>
          <p:cNvPr id="246" name="Google Shape;246;p79"/>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79"/>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8" name="Google Shape;248;p79"/>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9" name="Google Shape;249;p79"/>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79"/>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79"/>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1">
  <p:cSld name="4_Title and Content">
    <p:spTree>
      <p:nvGrpSpPr>
        <p:cNvPr id="1" name="Shape 252"/>
        <p:cNvGrpSpPr/>
        <p:nvPr/>
      </p:nvGrpSpPr>
      <p:grpSpPr>
        <a:xfrm>
          <a:off x="0" y="0"/>
          <a:ext cx="0" cy="0"/>
          <a:chOff x="0" y="0"/>
          <a:chExt cx="0" cy="0"/>
        </a:xfrm>
      </p:grpSpPr>
      <p:sp>
        <p:nvSpPr>
          <p:cNvPr id="253" name="Google Shape;253;p80"/>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pic>
        <p:nvPicPr>
          <p:cNvPr id="254" name="Google Shape;254;p80"/>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255" name="Google Shape;255;p80"/>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DIREKTORAT INOVASI DAN SCIENCE TECHNO PARK</a:t>
            </a:r>
            <a:endParaRPr sz="1200" b="0" i="0" u="none" strike="noStrike" cap="none">
              <a:solidFill>
                <a:schemeClr val="lt1"/>
              </a:solidFill>
              <a:latin typeface="Calibri"/>
              <a:ea typeface="Calibri"/>
              <a:cs typeface="Calibri"/>
              <a:sym typeface="Calibri"/>
            </a:endParaRPr>
          </a:p>
        </p:txBody>
      </p:sp>
      <p:sp>
        <p:nvSpPr>
          <p:cNvPr id="256" name="Google Shape;256;p80"/>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80"/>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UNIVERSITAS INDONESIA</a:t>
            </a:r>
            <a:endParaRPr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1">
  <p:cSld name="Title Only 2">
    <p:spTree>
      <p:nvGrpSpPr>
        <p:cNvPr id="1" name="Shape 258"/>
        <p:cNvGrpSpPr/>
        <p:nvPr/>
      </p:nvGrpSpPr>
      <p:grpSpPr>
        <a:xfrm>
          <a:off x="0" y="0"/>
          <a:ext cx="0" cy="0"/>
          <a:chOff x="0" y="0"/>
          <a:chExt cx="0" cy="0"/>
        </a:xfrm>
      </p:grpSpPr>
      <p:sp>
        <p:nvSpPr>
          <p:cNvPr id="259" name="Google Shape;259;p81"/>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81"/>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81"/>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81"/>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2">
  <p:cSld name="Two Content 3">
    <p:spTree>
      <p:nvGrpSpPr>
        <p:cNvPr id="1" name="Shape 263"/>
        <p:cNvGrpSpPr/>
        <p:nvPr/>
      </p:nvGrpSpPr>
      <p:grpSpPr>
        <a:xfrm>
          <a:off x="0" y="0"/>
          <a:ext cx="0" cy="0"/>
          <a:chOff x="0" y="0"/>
          <a:chExt cx="0" cy="0"/>
        </a:xfrm>
      </p:grpSpPr>
      <p:sp>
        <p:nvSpPr>
          <p:cNvPr id="264" name="Google Shape;264;p82"/>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82"/>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6" name="Google Shape;266;p82"/>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7" name="Google Shape;267;p82"/>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82"/>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82"/>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Title Only 3">
    <p:spTree>
      <p:nvGrpSpPr>
        <p:cNvPr id="1" name="Shape 270"/>
        <p:cNvGrpSpPr/>
        <p:nvPr/>
      </p:nvGrpSpPr>
      <p:grpSpPr>
        <a:xfrm>
          <a:off x="0" y="0"/>
          <a:ext cx="0" cy="0"/>
          <a:chOff x="0" y="0"/>
          <a:chExt cx="0" cy="0"/>
        </a:xfrm>
      </p:grpSpPr>
      <p:sp>
        <p:nvSpPr>
          <p:cNvPr id="271" name="Google Shape;271;p83"/>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83"/>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83"/>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83"/>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275"/>
        <p:cNvGrpSpPr/>
        <p:nvPr/>
      </p:nvGrpSpPr>
      <p:grpSpPr>
        <a:xfrm>
          <a:off x="0" y="0"/>
          <a:ext cx="0" cy="0"/>
          <a:chOff x="0" y="0"/>
          <a:chExt cx="0" cy="0"/>
        </a:xfrm>
      </p:grpSpPr>
      <p:sp>
        <p:nvSpPr>
          <p:cNvPr id="276" name="Google Shape;276;p84"/>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84"/>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84"/>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1 1">
  <p:cSld name="BLANK 2">
    <p:spTree>
      <p:nvGrpSpPr>
        <p:cNvPr id="1" name="Shape 279"/>
        <p:cNvGrpSpPr/>
        <p:nvPr/>
      </p:nvGrpSpPr>
      <p:grpSpPr>
        <a:xfrm>
          <a:off x="0" y="0"/>
          <a:ext cx="0" cy="0"/>
          <a:chOff x="0" y="0"/>
          <a:chExt cx="0" cy="0"/>
        </a:xfrm>
      </p:grpSpPr>
      <p:sp>
        <p:nvSpPr>
          <p:cNvPr id="280" name="Google Shape;280;p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85"/>
          <p:cNvSpPr txBox="1">
            <a:spLocks noGrp="1"/>
          </p:cNvSpPr>
          <p:nvPr>
            <p:ph type="sldNum" idx="12"/>
          </p:nvPr>
        </p:nvSpPr>
        <p:spPr>
          <a:xfrm>
            <a:off x="8610600" y="6356350"/>
            <a:ext cx="2743200" cy="3693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and Content 1 1">
  <p:cSld name="1_Title and Content 1">
    <p:spTree>
      <p:nvGrpSpPr>
        <p:cNvPr id="1" name="Shape 283"/>
        <p:cNvGrpSpPr/>
        <p:nvPr/>
      </p:nvGrpSpPr>
      <p:grpSpPr>
        <a:xfrm>
          <a:off x="0" y="0"/>
          <a:ext cx="0" cy="0"/>
          <a:chOff x="0" y="0"/>
          <a:chExt cx="0" cy="0"/>
        </a:xfrm>
      </p:grpSpPr>
      <p:sp>
        <p:nvSpPr>
          <p:cNvPr id="284" name="Google Shape;284;p86"/>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285" name="Google Shape;285;p86"/>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286" name="Google Shape;286;p86"/>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DIREKTORAT INOVASI DAN SCIENCE TECHNO PARK</a:t>
            </a:r>
            <a:endParaRPr sz="1200" b="0" i="0" u="none" strike="noStrike" cap="none">
              <a:solidFill>
                <a:schemeClr val="lt1"/>
              </a:solidFill>
              <a:latin typeface="Arial"/>
              <a:ea typeface="Arial"/>
              <a:cs typeface="Arial"/>
              <a:sym typeface="Arial"/>
            </a:endParaRPr>
          </a:p>
        </p:txBody>
      </p:sp>
      <p:sp>
        <p:nvSpPr>
          <p:cNvPr id="287" name="Google Shape;287;p86"/>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p86"/>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UNIVERSITAS INDONESIA</a:t>
            </a:r>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9"/>
        <p:cNvGrpSpPr/>
        <p:nvPr/>
      </p:nvGrpSpPr>
      <p:grpSpPr>
        <a:xfrm>
          <a:off x="0" y="0"/>
          <a:ext cx="0" cy="0"/>
          <a:chOff x="0" y="0"/>
          <a:chExt cx="0" cy="0"/>
        </a:xfrm>
      </p:grpSpPr>
      <p:sp>
        <p:nvSpPr>
          <p:cNvPr id="300" name="Google Shape;300;g259b31c0ca3_0_320"/>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1" name="Google Shape;301;g259b31c0ca3_0_320"/>
          <p:cNvSpPr txBox="1">
            <a:spLocks noGrp="1"/>
          </p:cNvSpPr>
          <p:nvPr>
            <p:ph type="body" idx="1"/>
          </p:nvPr>
        </p:nvSpPr>
        <p:spPr>
          <a:xfrm>
            <a:off x="570590" y="1453997"/>
            <a:ext cx="11094000" cy="43287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0"/>
              </a:spcBef>
              <a:spcAft>
                <a:spcPts val="0"/>
              </a:spcAft>
              <a:buSzPts val="1400"/>
              <a:buNone/>
              <a:defRPr b="0" i="0">
                <a:solidFill>
                  <a:schemeClr val="dk1"/>
                </a:solidFill>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02" name="Google Shape;302;g259b31c0ca3_0_320"/>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3" name="Google Shape;303;g259b31c0ca3_0_320"/>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g259b31c0ca3_0_320"/>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305"/>
        <p:cNvGrpSpPr/>
        <p:nvPr/>
      </p:nvGrpSpPr>
      <p:grpSpPr>
        <a:xfrm>
          <a:off x="0" y="0"/>
          <a:ext cx="0" cy="0"/>
          <a:chOff x="0" y="0"/>
          <a:chExt cx="0" cy="0"/>
        </a:xfrm>
      </p:grpSpPr>
      <p:sp>
        <p:nvSpPr>
          <p:cNvPr id="306" name="Google Shape;306;g259b31c0ca3_0_3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sp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7" name="Google Shape;307;g259b31c0ca3_0_3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sp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8" name="Google Shape;308;g259b31c0ca3_0_326"/>
          <p:cNvSpPr txBox="1">
            <a:spLocks noGrp="1"/>
          </p:cNvSpPr>
          <p:nvPr>
            <p:ph type="sldNum" idx="12"/>
          </p:nvPr>
        </p:nvSpPr>
        <p:spPr>
          <a:xfrm>
            <a:off x="8610600" y="6356350"/>
            <a:ext cx="2743200" cy="369300"/>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9"/>
        <p:cNvGrpSpPr/>
        <p:nvPr/>
      </p:nvGrpSpPr>
      <p:grpSpPr>
        <a:xfrm>
          <a:off x="0" y="0"/>
          <a:ext cx="0" cy="0"/>
          <a:chOff x="0" y="0"/>
          <a:chExt cx="0" cy="0"/>
        </a:xfrm>
      </p:grpSpPr>
      <p:sp>
        <p:nvSpPr>
          <p:cNvPr id="310" name="Google Shape;310;g259b31c0ca3_0_330"/>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1" name="Google Shape;311;g259b31c0ca3_0_330"/>
          <p:cNvSpPr txBox="1">
            <a:spLocks noGrp="1"/>
          </p:cNvSpPr>
          <p:nvPr>
            <p:ph type="body" idx="1"/>
          </p:nvPr>
        </p:nvSpPr>
        <p:spPr>
          <a:xfrm>
            <a:off x="609600" y="1577340"/>
            <a:ext cx="5303400" cy="45264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0"/>
              </a:spcBef>
              <a:spcAft>
                <a:spcPts val="0"/>
              </a:spcAft>
              <a:buSzPts val="1400"/>
              <a:buNone/>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12" name="Google Shape;312;g259b31c0ca3_0_330"/>
          <p:cNvSpPr txBox="1">
            <a:spLocks noGrp="1"/>
          </p:cNvSpPr>
          <p:nvPr>
            <p:ph type="body" idx="2"/>
          </p:nvPr>
        </p:nvSpPr>
        <p:spPr>
          <a:xfrm>
            <a:off x="6278880" y="1577340"/>
            <a:ext cx="5303400" cy="45264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0"/>
              </a:spcBef>
              <a:spcAft>
                <a:spcPts val="0"/>
              </a:spcAft>
              <a:buSzPts val="1400"/>
              <a:buNone/>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313" name="Google Shape;313;g259b31c0ca3_0_330"/>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4" name="Google Shape;314;g259b31c0ca3_0_330"/>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5" name="Google Shape;315;g259b31c0ca3_0_330"/>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6"/>
        <p:cNvGrpSpPr/>
        <p:nvPr/>
      </p:nvGrpSpPr>
      <p:grpSpPr>
        <a:xfrm>
          <a:off x="0" y="0"/>
          <a:ext cx="0" cy="0"/>
          <a:chOff x="0" y="0"/>
          <a:chExt cx="0" cy="0"/>
        </a:xfrm>
      </p:grpSpPr>
      <p:sp>
        <p:nvSpPr>
          <p:cNvPr id="317" name="Google Shape;317;g259b31c0ca3_0_337"/>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8" name="Google Shape;318;g259b31c0ca3_0_337"/>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9" name="Google Shape;319;g259b31c0ca3_0_337"/>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Google Shape;320;g259b31c0ca3_0_337"/>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321"/>
        <p:cNvGrpSpPr/>
        <p:nvPr/>
      </p:nvGrpSpPr>
      <p:grpSpPr>
        <a:xfrm>
          <a:off x="0" y="0"/>
          <a:ext cx="0" cy="0"/>
          <a:chOff x="0" y="0"/>
          <a:chExt cx="0" cy="0"/>
        </a:xfrm>
      </p:grpSpPr>
      <p:sp>
        <p:nvSpPr>
          <p:cNvPr id="322" name="Google Shape;322;g259b31c0ca3_0_342"/>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g259b31c0ca3_0_342"/>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g259b31c0ca3_0_342"/>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5" name="Google Shape;325;g259b31c0ca3_0_342"/>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6"/>
        <p:cNvGrpSpPr/>
        <p:nvPr/>
      </p:nvGrpSpPr>
      <p:grpSpPr>
        <a:xfrm>
          <a:off x="0" y="0"/>
          <a:ext cx="0" cy="0"/>
          <a:chOff x="0" y="0"/>
          <a:chExt cx="0" cy="0"/>
        </a:xfrm>
      </p:grpSpPr>
      <p:sp>
        <p:nvSpPr>
          <p:cNvPr id="327" name="Google Shape;327;g259b31c0ca3_0_347"/>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g259b31c0ca3_0_347"/>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9" name="Google Shape;329;g259b31c0ca3_0_347"/>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330"/>
        <p:cNvGrpSpPr/>
        <p:nvPr/>
      </p:nvGrpSpPr>
      <p:grpSpPr>
        <a:xfrm>
          <a:off x="0" y="0"/>
          <a:ext cx="0" cy="0"/>
          <a:chOff x="0" y="0"/>
          <a:chExt cx="0" cy="0"/>
        </a:xfrm>
      </p:grpSpPr>
      <p:sp>
        <p:nvSpPr>
          <p:cNvPr id="331" name="Google Shape;331;g259b31c0ca3_0_351"/>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8500" b="1" i="1">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2" name="Google Shape;332;g259b31c0ca3_0_351"/>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g259b31c0ca3_0_351"/>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4" name="Google Shape;334;g259b31c0ca3_0_351"/>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5"/>
        <p:cNvGrpSpPr/>
        <p:nvPr/>
      </p:nvGrpSpPr>
      <p:grpSpPr>
        <a:xfrm>
          <a:off x="0" y="0"/>
          <a:ext cx="0" cy="0"/>
          <a:chOff x="0" y="0"/>
          <a:chExt cx="0" cy="0"/>
        </a:xfrm>
      </p:grpSpPr>
      <p:sp>
        <p:nvSpPr>
          <p:cNvPr id="336" name="Google Shape;336;g259b31c0ca3_0_356"/>
          <p:cNvSpPr txBox="1">
            <a:spLocks noGrp="1"/>
          </p:cNvSpPr>
          <p:nvPr>
            <p:ph type="ctrTitle"/>
          </p:nvPr>
        </p:nvSpPr>
        <p:spPr>
          <a:xfrm>
            <a:off x="914400" y="2125980"/>
            <a:ext cx="10363200" cy="14403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7" name="Google Shape;337;g259b31c0ca3_0_356"/>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8" name="Google Shape;338;g259b31c0ca3_0_356"/>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g259b31c0ca3_0_356"/>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g259b31c0ca3_0_356"/>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341"/>
        <p:cNvGrpSpPr/>
        <p:nvPr/>
      </p:nvGrpSpPr>
      <p:grpSpPr>
        <a:xfrm>
          <a:off x="0" y="0"/>
          <a:ext cx="0" cy="0"/>
          <a:chOff x="0" y="0"/>
          <a:chExt cx="0" cy="0"/>
        </a:xfrm>
      </p:grpSpPr>
      <p:sp>
        <p:nvSpPr>
          <p:cNvPr id="342" name="Google Shape;342;g259b31c0ca3_0_362"/>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3" name="Google Shape;343;g259b31c0ca3_0_362"/>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1200" b="0" i="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g259b31c0ca3_0_362"/>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45"/>
        <p:cNvGrpSpPr/>
        <p:nvPr/>
      </p:nvGrpSpPr>
      <p:grpSpPr>
        <a:xfrm>
          <a:off x="0" y="0"/>
          <a:ext cx="0" cy="0"/>
          <a:chOff x="0" y="0"/>
          <a:chExt cx="0" cy="0"/>
        </a:xfrm>
      </p:grpSpPr>
      <p:sp>
        <p:nvSpPr>
          <p:cNvPr id="346" name="Google Shape;346;g259b31c0ca3_0_366"/>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pic>
        <p:nvPicPr>
          <p:cNvPr id="347" name="Google Shape;347;g259b31c0ca3_0_366"/>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348" name="Google Shape;348;g259b31c0ca3_0_366"/>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SCIENCE TECHNO PARK</a:t>
            </a:r>
            <a:endParaRPr sz="1200" b="0" i="0" u="none" strike="noStrike" cap="none">
              <a:solidFill>
                <a:schemeClr val="lt1"/>
              </a:solidFill>
              <a:latin typeface="Calibri"/>
              <a:ea typeface="Calibri"/>
              <a:cs typeface="Calibri"/>
              <a:sym typeface="Calibri"/>
            </a:endParaRPr>
          </a:p>
        </p:txBody>
      </p:sp>
      <p:sp>
        <p:nvSpPr>
          <p:cNvPr id="349" name="Google Shape;349;g259b31c0ca3_0_366"/>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g259b31c0ca3_0_366"/>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UNIVERSITAS INDONESIA</a:t>
            </a:r>
            <a:endParaRPr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1">
  <p:cSld name="BLANK 2">
    <p:spTree>
      <p:nvGrpSpPr>
        <p:cNvPr id="1" name="Shape 351"/>
        <p:cNvGrpSpPr/>
        <p:nvPr/>
      </p:nvGrpSpPr>
      <p:grpSpPr>
        <a:xfrm>
          <a:off x="0" y="0"/>
          <a:ext cx="0" cy="0"/>
          <a:chOff x="0" y="0"/>
          <a:chExt cx="0" cy="0"/>
        </a:xfrm>
      </p:grpSpPr>
      <p:sp>
        <p:nvSpPr>
          <p:cNvPr id="352" name="Google Shape;352;g259b31c0ca3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sp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3" name="Google Shape;353;g259b31c0ca3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sp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4" name="Google Shape;354;g259b31c0ca3_0_372"/>
          <p:cNvSpPr txBox="1">
            <a:spLocks noGrp="1"/>
          </p:cNvSpPr>
          <p:nvPr>
            <p:ph type="sldNum" idx="12"/>
          </p:nvPr>
        </p:nvSpPr>
        <p:spPr>
          <a:xfrm>
            <a:off x="8610600" y="6356350"/>
            <a:ext cx="2743200" cy="369300"/>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355"/>
        <p:cNvGrpSpPr/>
        <p:nvPr/>
      </p:nvGrpSpPr>
      <p:grpSpPr>
        <a:xfrm>
          <a:off x="0" y="0"/>
          <a:ext cx="0" cy="0"/>
          <a:chOff x="0" y="0"/>
          <a:chExt cx="0" cy="0"/>
        </a:xfrm>
      </p:grpSpPr>
      <p:sp>
        <p:nvSpPr>
          <p:cNvPr id="356" name="Google Shape;356;g259b31c0ca3_0_376"/>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357" name="Google Shape;357;g259b31c0ca3_0_376"/>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358" name="Google Shape;358;g259b31c0ca3_0_376"/>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SCIENCE TECHNO PARK</a:t>
            </a:r>
            <a:endParaRPr sz="1200" b="0" i="0" u="none" strike="noStrike" cap="none">
              <a:solidFill>
                <a:schemeClr val="lt1"/>
              </a:solidFill>
              <a:latin typeface="Arial"/>
              <a:ea typeface="Arial"/>
              <a:cs typeface="Arial"/>
              <a:sym typeface="Arial"/>
            </a:endParaRPr>
          </a:p>
        </p:txBody>
      </p:sp>
      <p:sp>
        <p:nvSpPr>
          <p:cNvPr id="359" name="Google Shape;359;g259b31c0ca3_0_376"/>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0" name="Google Shape;360;g259b31c0ca3_0_376"/>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UNIVERSITAS INDONESIA</a:t>
            </a:r>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61"/>
        <p:cNvGrpSpPr/>
        <p:nvPr/>
      </p:nvGrpSpPr>
      <p:grpSpPr>
        <a:xfrm>
          <a:off x="0" y="0"/>
          <a:ext cx="0" cy="0"/>
          <a:chOff x="0" y="0"/>
          <a:chExt cx="0" cy="0"/>
        </a:xfrm>
      </p:grpSpPr>
      <p:sp>
        <p:nvSpPr>
          <p:cNvPr id="362" name="Google Shape;362;g259b31c0ca3_0_382"/>
          <p:cNvSpPr/>
          <p:nvPr/>
        </p:nvSpPr>
        <p:spPr>
          <a:xfrm>
            <a:off x="0" y="785553"/>
            <a:ext cx="4452600" cy="4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pic>
        <p:nvPicPr>
          <p:cNvPr id="363" name="Google Shape;363;g259b31c0ca3_0_382"/>
          <p:cNvPicPr preferRelativeResize="0"/>
          <p:nvPr/>
        </p:nvPicPr>
        <p:blipFill rotWithShape="1">
          <a:blip r:embed="rId2">
            <a:alphaModFix/>
          </a:blip>
          <a:srcRect/>
          <a:stretch/>
        </p:blipFill>
        <p:spPr>
          <a:xfrm>
            <a:off x="265273" y="-18472"/>
            <a:ext cx="824617" cy="1333650"/>
          </a:xfrm>
          <a:prstGeom prst="rect">
            <a:avLst/>
          </a:prstGeom>
          <a:noFill/>
          <a:ln>
            <a:noFill/>
          </a:ln>
        </p:spPr>
      </p:pic>
      <p:sp>
        <p:nvSpPr>
          <p:cNvPr id="364" name="Google Shape;364;g259b31c0ca3_0_382"/>
          <p:cNvSpPr/>
          <p:nvPr/>
        </p:nvSpPr>
        <p:spPr>
          <a:xfrm>
            <a:off x="1" y="6433850"/>
            <a:ext cx="88905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SCIENCE TECHNO PARK</a:t>
            </a:r>
            <a:endParaRPr sz="1200" b="0" i="0" u="none" strike="noStrike" cap="none">
              <a:solidFill>
                <a:schemeClr val="lt1"/>
              </a:solidFill>
              <a:latin typeface="Arial"/>
              <a:ea typeface="Arial"/>
              <a:cs typeface="Arial"/>
              <a:sym typeface="Arial"/>
            </a:endParaRPr>
          </a:p>
        </p:txBody>
      </p:sp>
      <p:sp>
        <p:nvSpPr>
          <p:cNvPr id="365" name="Google Shape;365;g259b31c0ca3_0_382"/>
          <p:cNvSpPr/>
          <p:nvPr/>
        </p:nvSpPr>
        <p:spPr>
          <a:xfrm>
            <a:off x="10668000" y="6433848"/>
            <a:ext cx="1524000" cy="2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6" name="Google Shape;366;g259b31c0ca3_0_382"/>
          <p:cNvSpPr/>
          <p:nvPr/>
        </p:nvSpPr>
        <p:spPr>
          <a:xfrm>
            <a:off x="8890612" y="6433848"/>
            <a:ext cx="1777500" cy="22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UNIVERSITAS INDONESIA</a:t>
            </a:r>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a:spLocks noGrp="1"/>
          </p:cNvSpPr>
          <p:nvPr>
            <p:ph type="pic" idx="2"/>
          </p:nvPr>
        </p:nvSpPr>
        <p:spPr>
          <a:xfrm>
            <a:off x="5183188" y="987425"/>
            <a:ext cx="6172200" cy="4873625"/>
          </a:xfrm>
          <a:prstGeom prst="rect">
            <a:avLst/>
          </a:prstGeom>
          <a:noFill/>
          <a:ln>
            <a:noFill/>
          </a:ln>
        </p:spPr>
      </p:sp>
      <p:sp>
        <p:nvSpPr>
          <p:cNvPr id="51" name="Google Shape;51;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 name="Google Shape;7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32"/>
          <p:cNvSpPr/>
          <p:nvPr/>
        </p:nvSpPr>
        <p:spPr>
          <a:xfrm>
            <a:off x="0" y="785558"/>
            <a:ext cx="4452620" cy="47625"/>
          </a:xfrm>
          <a:custGeom>
            <a:avLst/>
            <a:gdLst/>
            <a:ahLst/>
            <a:cxnLst/>
            <a:rect l="l" t="t" r="r" b="b"/>
            <a:pathLst>
              <a:path w="4452620" h="47625" extrusionOk="0">
                <a:moveTo>
                  <a:pt x="4452543" y="0"/>
                </a:moveTo>
                <a:lnTo>
                  <a:pt x="0" y="0"/>
                </a:lnTo>
                <a:lnTo>
                  <a:pt x="0" y="47358"/>
                </a:lnTo>
                <a:lnTo>
                  <a:pt x="4452543" y="47358"/>
                </a:lnTo>
                <a:lnTo>
                  <a:pt x="4452543"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32"/>
          <p:cNvPicPr preferRelativeResize="0"/>
          <p:nvPr/>
        </p:nvPicPr>
        <p:blipFill rotWithShape="1">
          <a:blip r:embed="rId20">
            <a:alphaModFix/>
          </a:blip>
          <a:srcRect/>
          <a:stretch/>
        </p:blipFill>
        <p:spPr>
          <a:xfrm>
            <a:off x="265175" y="0"/>
            <a:ext cx="826008" cy="1316736"/>
          </a:xfrm>
          <a:prstGeom prst="rect">
            <a:avLst/>
          </a:prstGeom>
          <a:noFill/>
          <a:ln>
            <a:noFill/>
          </a:ln>
        </p:spPr>
      </p:pic>
      <p:sp>
        <p:nvSpPr>
          <p:cNvPr id="82" name="Google Shape;82;p32"/>
          <p:cNvSpPr/>
          <p:nvPr/>
        </p:nvSpPr>
        <p:spPr>
          <a:xfrm>
            <a:off x="1" y="6433850"/>
            <a:ext cx="8890635" cy="220345"/>
          </a:xfrm>
          <a:custGeom>
            <a:avLst/>
            <a:gdLst/>
            <a:ahLst/>
            <a:cxnLst/>
            <a:rect l="l" t="t" r="r" b="b"/>
            <a:pathLst>
              <a:path w="8890635" h="220345" extrusionOk="0">
                <a:moveTo>
                  <a:pt x="8890608" y="0"/>
                </a:moveTo>
                <a:lnTo>
                  <a:pt x="0" y="0"/>
                </a:lnTo>
                <a:lnTo>
                  <a:pt x="0" y="220336"/>
                </a:lnTo>
                <a:lnTo>
                  <a:pt x="8890608" y="220336"/>
                </a:lnTo>
                <a:lnTo>
                  <a:pt x="8890608"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2"/>
          <p:cNvSpPr/>
          <p:nvPr/>
        </p:nvSpPr>
        <p:spPr>
          <a:xfrm>
            <a:off x="10668000" y="6433847"/>
            <a:ext cx="1524000" cy="220345"/>
          </a:xfrm>
          <a:custGeom>
            <a:avLst/>
            <a:gdLst/>
            <a:ahLst/>
            <a:cxnLst/>
            <a:rect l="l" t="t" r="r" b="b"/>
            <a:pathLst>
              <a:path w="1524000" h="220345" extrusionOk="0">
                <a:moveTo>
                  <a:pt x="1524000" y="0"/>
                </a:moveTo>
                <a:lnTo>
                  <a:pt x="0" y="0"/>
                </a:lnTo>
                <a:lnTo>
                  <a:pt x="0" y="220337"/>
                </a:lnTo>
                <a:lnTo>
                  <a:pt x="1524000" y="220337"/>
                </a:lnTo>
                <a:lnTo>
                  <a:pt x="1524000"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2"/>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500" b="1" i="1"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570590" y="1453997"/>
            <a:ext cx="11094000" cy="43287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6" name="Google Shape;86;p32"/>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32"/>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32"/>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30"/>
          <p:cNvSpPr/>
          <p:nvPr/>
        </p:nvSpPr>
        <p:spPr>
          <a:xfrm>
            <a:off x="0" y="785558"/>
            <a:ext cx="4452620" cy="47625"/>
          </a:xfrm>
          <a:custGeom>
            <a:avLst/>
            <a:gdLst/>
            <a:ahLst/>
            <a:cxnLst/>
            <a:rect l="l" t="t" r="r" b="b"/>
            <a:pathLst>
              <a:path w="4452620" h="47625" extrusionOk="0">
                <a:moveTo>
                  <a:pt x="4452543" y="0"/>
                </a:moveTo>
                <a:lnTo>
                  <a:pt x="0" y="0"/>
                </a:lnTo>
                <a:lnTo>
                  <a:pt x="0" y="47358"/>
                </a:lnTo>
                <a:lnTo>
                  <a:pt x="4452543" y="47358"/>
                </a:lnTo>
                <a:lnTo>
                  <a:pt x="4452543"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 name="Google Shape;188;p30"/>
          <p:cNvPicPr preferRelativeResize="0"/>
          <p:nvPr/>
        </p:nvPicPr>
        <p:blipFill rotWithShape="1">
          <a:blip r:embed="rId18">
            <a:alphaModFix/>
          </a:blip>
          <a:srcRect/>
          <a:stretch/>
        </p:blipFill>
        <p:spPr>
          <a:xfrm>
            <a:off x="265175" y="0"/>
            <a:ext cx="826008" cy="1316736"/>
          </a:xfrm>
          <a:prstGeom prst="rect">
            <a:avLst/>
          </a:prstGeom>
          <a:noFill/>
          <a:ln>
            <a:noFill/>
          </a:ln>
        </p:spPr>
      </p:pic>
      <p:sp>
        <p:nvSpPr>
          <p:cNvPr id="189" name="Google Shape;189;p30"/>
          <p:cNvSpPr/>
          <p:nvPr/>
        </p:nvSpPr>
        <p:spPr>
          <a:xfrm>
            <a:off x="1" y="6433850"/>
            <a:ext cx="8890635" cy="220345"/>
          </a:xfrm>
          <a:custGeom>
            <a:avLst/>
            <a:gdLst/>
            <a:ahLst/>
            <a:cxnLst/>
            <a:rect l="l" t="t" r="r" b="b"/>
            <a:pathLst>
              <a:path w="8890635" h="220345" extrusionOk="0">
                <a:moveTo>
                  <a:pt x="8890608" y="0"/>
                </a:moveTo>
                <a:lnTo>
                  <a:pt x="0" y="0"/>
                </a:lnTo>
                <a:lnTo>
                  <a:pt x="0" y="220336"/>
                </a:lnTo>
                <a:lnTo>
                  <a:pt x="8890608" y="220336"/>
                </a:lnTo>
                <a:lnTo>
                  <a:pt x="8890608"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0"/>
          <p:cNvSpPr/>
          <p:nvPr/>
        </p:nvSpPr>
        <p:spPr>
          <a:xfrm>
            <a:off x="10668000" y="6433847"/>
            <a:ext cx="1524000" cy="220345"/>
          </a:xfrm>
          <a:custGeom>
            <a:avLst/>
            <a:gdLst/>
            <a:ahLst/>
            <a:cxnLst/>
            <a:rect l="l" t="t" r="r" b="b"/>
            <a:pathLst>
              <a:path w="1524000" h="220345" extrusionOk="0">
                <a:moveTo>
                  <a:pt x="1524000" y="0"/>
                </a:moveTo>
                <a:lnTo>
                  <a:pt x="0" y="0"/>
                </a:lnTo>
                <a:lnTo>
                  <a:pt x="0" y="220337"/>
                </a:lnTo>
                <a:lnTo>
                  <a:pt x="1524000" y="220337"/>
                </a:lnTo>
                <a:lnTo>
                  <a:pt x="1524000"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0"/>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500" b="1" i="1"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30"/>
          <p:cNvSpPr txBox="1">
            <a:spLocks noGrp="1"/>
          </p:cNvSpPr>
          <p:nvPr>
            <p:ph type="body" idx="1"/>
          </p:nvPr>
        </p:nvSpPr>
        <p:spPr>
          <a:xfrm>
            <a:off x="570590" y="1453997"/>
            <a:ext cx="11094000" cy="43287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93" name="Google Shape;193;p30"/>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4" name="Google Shape;194;p30"/>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5" name="Google Shape;195;p30"/>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g259b31c0ca3_0_310"/>
          <p:cNvSpPr/>
          <p:nvPr/>
        </p:nvSpPr>
        <p:spPr>
          <a:xfrm>
            <a:off x="0" y="785558"/>
            <a:ext cx="4452620" cy="47625"/>
          </a:xfrm>
          <a:custGeom>
            <a:avLst/>
            <a:gdLst/>
            <a:ahLst/>
            <a:cxnLst/>
            <a:rect l="l" t="t" r="r" b="b"/>
            <a:pathLst>
              <a:path w="4452620" h="47625" extrusionOk="0">
                <a:moveTo>
                  <a:pt x="4452543" y="0"/>
                </a:moveTo>
                <a:lnTo>
                  <a:pt x="0" y="0"/>
                </a:lnTo>
                <a:lnTo>
                  <a:pt x="0" y="47358"/>
                </a:lnTo>
                <a:lnTo>
                  <a:pt x="4452543" y="47358"/>
                </a:lnTo>
                <a:lnTo>
                  <a:pt x="4452543"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g259b31c0ca3_0_310"/>
          <p:cNvPicPr preferRelativeResize="0"/>
          <p:nvPr/>
        </p:nvPicPr>
        <p:blipFill rotWithShape="1">
          <a:blip r:embed="rId15">
            <a:alphaModFix/>
          </a:blip>
          <a:srcRect/>
          <a:stretch/>
        </p:blipFill>
        <p:spPr>
          <a:xfrm>
            <a:off x="265175" y="0"/>
            <a:ext cx="826008" cy="1316736"/>
          </a:xfrm>
          <a:prstGeom prst="rect">
            <a:avLst/>
          </a:prstGeom>
          <a:noFill/>
          <a:ln>
            <a:noFill/>
          </a:ln>
        </p:spPr>
      </p:pic>
      <p:sp>
        <p:nvSpPr>
          <p:cNvPr id="292" name="Google Shape;292;g259b31c0ca3_0_310"/>
          <p:cNvSpPr/>
          <p:nvPr/>
        </p:nvSpPr>
        <p:spPr>
          <a:xfrm>
            <a:off x="1" y="6433850"/>
            <a:ext cx="8890635" cy="220345"/>
          </a:xfrm>
          <a:custGeom>
            <a:avLst/>
            <a:gdLst/>
            <a:ahLst/>
            <a:cxnLst/>
            <a:rect l="l" t="t" r="r" b="b"/>
            <a:pathLst>
              <a:path w="8890635" h="220345" extrusionOk="0">
                <a:moveTo>
                  <a:pt x="8890608" y="0"/>
                </a:moveTo>
                <a:lnTo>
                  <a:pt x="0" y="0"/>
                </a:lnTo>
                <a:lnTo>
                  <a:pt x="0" y="220336"/>
                </a:lnTo>
                <a:lnTo>
                  <a:pt x="8890608" y="220336"/>
                </a:lnTo>
                <a:lnTo>
                  <a:pt x="8890608"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259b31c0ca3_0_310"/>
          <p:cNvSpPr/>
          <p:nvPr/>
        </p:nvSpPr>
        <p:spPr>
          <a:xfrm>
            <a:off x="10668000" y="6433847"/>
            <a:ext cx="1524000" cy="220345"/>
          </a:xfrm>
          <a:custGeom>
            <a:avLst/>
            <a:gdLst/>
            <a:ahLst/>
            <a:cxnLst/>
            <a:rect l="l" t="t" r="r" b="b"/>
            <a:pathLst>
              <a:path w="1524000" h="220345" extrusionOk="0">
                <a:moveTo>
                  <a:pt x="1524000" y="0"/>
                </a:moveTo>
                <a:lnTo>
                  <a:pt x="0" y="0"/>
                </a:lnTo>
                <a:lnTo>
                  <a:pt x="0" y="220337"/>
                </a:lnTo>
                <a:lnTo>
                  <a:pt x="1524000" y="220337"/>
                </a:lnTo>
                <a:lnTo>
                  <a:pt x="1524000" y="0"/>
                </a:lnTo>
                <a:close/>
              </a:path>
            </a:pathLst>
          </a:custGeom>
          <a:solidFill>
            <a:srgbClr val="FFC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259b31c0ca3_0_310"/>
          <p:cNvSpPr txBox="1">
            <a:spLocks noGrp="1"/>
          </p:cNvSpPr>
          <p:nvPr>
            <p:ph type="title"/>
          </p:nvPr>
        </p:nvSpPr>
        <p:spPr>
          <a:xfrm>
            <a:off x="6067209" y="-144349"/>
            <a:ext cx="5917500" cy="1326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8500" b="1" i="1"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5" name="Google Shape;295;g259b31c0ca3_0_310"/>
          <p:cNvSpPr txBox="1">
            <a:spLocks noGrp="1"/>
          </p:cNvSpPr>
          <p:nvPr>
            <p:ph type="body" idx="1"/>
          </p:nvPr>
        </p:nvSpPr>
        <p:spPr>
          <a:xfrm>
            <a:off x="570590" y="1453997"/>
            <a:ext cx="11094000" cy="43287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96" name="Google Shape;296;g259b31c0ca3_0_310"/>
          <p:cNvSpPr txBox="1">
            <a:spLocks noGrp="1"/>
          </p:cNvSpPr>
          <p:nvPr>
            <p:ph type="ftr" idx="11"/>
          </p:nvPr>
        </p:nvSpPr>
        <p:spPr>
          <a:xfrm>
            <a:off x="5646089" y="6435016"/>
            <a:ext cx="3166200" cy="211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g259b31c0ca3_0_310"/>
          <p:cNvSpPr txBox="1">
            <a:spLocks noGrp="1"/>
          </p:cNvSpPr>
          <p:nvPr>
            <p:ph type="dt" idx="10"/>
          </p:nvPr>
        </p:nvSpPr>
        <p:spPr>
          <a:xfrm>
            <a:off x="8988729" y="6435016"/>
            <a:ext cx="1580400" cy="211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g259b31c0ca3_0_310"/>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mailto:a.gamal@ui.ac.id" TargetMode="External"/><Relationship Id="rId4" Type="http://schemas.openxmlformats.org/officeDocument/2006/relationships/image" Target="../media/image9.png"/><Relationship Id="rId9" Type="http://schemas.openxmlformats.org/officeDocument/2006/relationships/hyperlink" Target="http://www.distp.ui.ac.i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
          <p:cNvSpPr txBox="1"/>
          <p:nvPr/>
        </p:nvSpPr>
        <p:spPr>
          <a:xfrm>
            <a:off x="1237222" y="2724216"/>
            <a:ext cx="10317900" cy="95406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2800" b="1" i="0" u="none" strike="noStrike" cap="none" dirty="0" err="1">
                <a:solidFill>
                  <a:srgbClr val="000000"/>
                </a:solidFill>
                <a:latin typeface="Bookman Old Style"/>
                <a:ea typeface="Bookman Old Style"/>
                <a:cs typeface="Bookman Old Style"/>
                <a:sym typeface="Bookman Old Style"/>
              </a:rPr>
              <a:t>Perkembangan</a:t>
            </a:r>
            <a:r>
              <a:rPr lang="en-US" sz="2800" b="1" i="0" u="none" strike="noStrike" cap="none" dirty="0">
                <a:solidFill>
                  <a:srgbClr val="000000"/>
                </a:solidFill>
                <a:latin typeface="Bookman Old Style"/>
                <a:ea typeface="Bookman Old Style"/>
                <a:cs typeface="Bookman Old Style"/>
                <a:sym typeface="Bookman Old Style"/>
              </a:rPr>
              <a:t> PHLN </a:t>
            </a:r>
            <a:r>
              <a:rPr lang="en-US" sz="2800" b="1" i="0" u="none" strike="noStrike" cap="none" dirty="0" err="1">
                <a:solidFill>
                  <a:srgbClr val="000000"/>
                </a:solidFill>
                <a:latin typeface="Bookman Old Style"/>
                <a:ea typeface="Bookman Old Style"/>
                <a:cs typeface="Bookman Old Style"/>
                <a:sym typeface="Bookman Old Style"/>
              </a:rPr>
              <a:t>PRIMESTeP</a:t>
            </a:r>
            <a:r>
              <a:rPr lang="en-US" sz="2800" b="1" dirty="0">
                <a:latin typeface="Bookman Old Style"/>
                <a:ea typeface="Bookman Old Style"/>
                <a:cs typeface="Bookman Old Style"/>
                <a:sym typeface="Bookman Old Style"/>
              </a:rPr>
              <a:t> Q1-Q2</a:t>
            </a:r>
            <a:br>
              <a:rPr lang="en-US" sz="2800" b="1" i="0" u="none" strike="noStrike" cap="none" dirty="0">
                <a:solidFill>
                  <a:srgbClr val="000000"/>
                </a:solidFill>
                <a:latin typeface="Bookman Old Style"/>
                <a:ea typeface="Bookman Old Style"/>
                <a:cs typeface="Bookman Old Style"/>
                <a:sym typeface="Bookman Old Style"/>
              </a:rPr>
            </a:br>
            <a:r>
              <a:rPr lang="en-US" sz="2800" b="1" i="0" u="none" strike="noStrike" cap="none" dirty="0">
                <a:solidFill>
                  <a:srgbClr val="000000"/>
                </a:solidFill>
                <a:latin typeface="Bookman Old Style"/>
                <a:ea typeface="Bookman Old Style"/>
                <a:cs typeface="Bookman Old Style"/>
                <a:sym typeface="Bookman Old Style"/>
              </a:rPr>
              <a:t>Universitas Indonesia</a:t>
            </a:r>
            <a:endParaRPr sz="2800" b="0" i="0" u="none" strike="noStrike" cap="none" dirty="0">
              <a:solidFill>
                <a:srgbClr val="000000"/>
              </a:solidFill>
              <a:latin typeface="Arial"/>
              <a:ea typeface="Arial"/>
              <a:cs typeface="Arial"/>
              <a:sym typeface="Arial"/>
            </a:endParaRPr>
          </a:p>
        </p:txBody>
      </p:sp>
      <p:cxnSp>
        <p:nvCxnSpPr>
          <p:cNvPr id="372" name="Google Shape;372;p1"/>
          <p:cNvCxnSpPr/>
          <p:nvPr/>
        </p:nvCxnSpPr>
        <p:spPr>
          <a:xfrm>
            <a:off x="5290196" y="3769952"/>
            <a:ext cx="6264926" cy="0"/>
          </a:xfrm>
          <a:prstGeom prst="straightConnector1">
            <a:avLst/>
          </a:prstGeom>
          <a:noFill/>
          <a:ln w="38100" cap="flat" cmpd="sng">
            <a:solidFill>
              <a:srgbClr val="FFD503"/>
            </a:solidFill>
            <a:prstDash val="solid"/>
            <a:miter lim="800000"/>
            <a:headEnd type="oval" w="med" len="med"/>
            <a:tailEnd type="oval" w="med" len="med"/>
          </a:ln>
        </p:spPr>
      </p:cxnSp>
      <p:sp>
        <p:nvSpPr>
          <p:cNvPr id="2" name="TextBox 1">
            <a:extLst>
              <a:ext uri="{FF2B5EF4-FFF2-40B4-BE49-F238E27FC236}">
                <a16:creationId xmlns:a16="http://schemas.microsoft.com/office/drawing/2014/main" id="{D9FA9DF8-B9E9-0CF0-8F0E-9848B03FED2A}"/>
              </a:ext>
            </a:extLst>
          </p:cNvPr>
          <p:cNvSpPr txBox="1"/>
          <p:nvPr/>
        </p:nvSpPr>
        <p:spPr>
          <a:xfrm>
            <a:off x="9103360" y="3892526"/>
            <a:ext cx="2313454" cy="307777"/>
          </a:xfrm>
          <a:prstGeom prst="rect">
            <a:avLst/>
          </a:prstGeom>
          <a:noFill/>
        </p:spPr>
        <p:txBody>
          <a:bodyPr wrap="none" rtlCol="0">
            <a:spAutoFit/>
          </a:bodyPr>
          <a:lstStyle/>
          <a:p>
            <a:r>
              <a:rPr lang="en-US"/>
              <a:t>Update Jumat 28 Juli 2023</a:t>
            </a: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7"/>
          <p:cNvSpPr txBox="1">
            <a:spLocks noGrp="1"/>
          </p:cNvSpPr>
          <p:nvPr>
            <p:ph type="ftr" idx="11"/>
          </p:nvPr>
        </p:nvSpPr>
        <p:spPr>
          <a:xfrm>
            <a:off x="5690913" y="6464324"/>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461" name="Google Shape;461;p17"/>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62" name="Google Shape;462;p1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800"/>
              <a:buNone/>
            </a:pPr>
            <a:fld id="{00000000-1234-1234-1234-123412341234}" type="slidenum">
              <a:rPr lang="en-US"/>
              <a:t>10</a:t>
            </a:fld>
            <a:endParaRPr/>
          </a:p>
        </p:txBody>
      </p:sp>
      <p:sp>
        <p:nvSpPr>
          <p:cNvPr id="463" name="Google Shape;463;p17"/>
          <p:cNvSpPr txBox="1"/>
          <p:nvPr/>
        </p:nvSpPr>
        <p:spPr>
          <a:xfrm>
            <a:off x="1172798" y="150761"/>
            <a:ext cx="10753884" cy="50526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3200" b="1" i="0" u="none" strike="noStrike" cap="none">
                <a:solidFill>
                  <a:schemeClr val="dk1"/>
                </a:solidFill>
                <a:latin typeface="Arial"/>
                <a:ea typeface="Arial"/>
                <a:cs typeface="Arial"/>
                <a:sym typeface="Arial"/>
              </a:rPr>
              <a:t>Pelaksanaan Seleksi Pegawai untuk Pengelolaan STP</a:t>
            </a:r>
            <a:endParaRPr sz="1400" b="0" i="0" u="none" strike="noStrike" cap="none">
              <a:solidFill>
                <a:srgbClr val="000000"/>
              </a:solidFill>
              <a:latin typeface="Arial"/>
              <a:ea typeface="Arial"/>
              <a:cs typeface="Arial"/>
              <a:sym typeface="Arial"/>
            </a:endParaRPr>
          </a:p>
        </p:txBody>
      </p:sp>
      <p:graphicFrame>
        <p:nvGraphicFramePr>
          <p:cNvPr id="464" name="Google Shape;464;p17"/>
          <p:cNvGraphicFramePr/>
          <p:nvPr/>
        </p:nvGraphicFramePr>
        <p:xfrm>
          <a:off x="1172800" y="993150"/>
          <a:ext cx="5276850" cy="5308600"/>
        </p:xfrm>
        <a:graphic>
          <a:graphicData uri="http://schemas.openxmlformats.org/drawingml/2006/table">
            <a:tbl>
              <a:tblPr>
                <a:noFill/>
                <a:tableStyleId>{ADD3D663-FF11-4FCE-BC5C-B19069D38F32}</a:tableStyleId>
              </a:tblPr>
              <a:tblGrid>
                <a:gridCol w="180975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1704975">
                  <a:extLst>
                    <a:ext uri="{9D8B030D-6E8A-4147-A177-3AD203B41FA5}">
                      <a16:colId xmlns:a16="http://schemas.microsoft.com/office/drawing/2014/main" val="20002"/>
                    </a:ext>
                  </a:extLst>
                </a:gridCol>
                <a:gridCol w="1266825">
                  <a:extLst>
                    <a:ext uri="{9D8B030D-6E8A-4147-A177-3AD203B41FA5}">
                      <a16:colId xmlns:a16="http://schemas.microsoft.com/office/drawing/2014/main" val="20003"/>
                    </a:ext>
                  </a:extLst>
                </a:gridCol>
              </a:tblGrid>
              <a:tr h="333250">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Posisi</a:t>
                      </a:r>
                      <a:endParaRPr sz="1100" b="1">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Jml</a:t>
                      </a:r>
                      <a:endParaRPr sz="1100" b="1">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Pelatihan Terkait</a:t>
                      </a:r>
                      <a:endParaRPr sz="1100" b="1">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Mulai Kontrak</a:t>
                      </a:r>
                      <a:endParaRPr sz="1100" b="1">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0"/>
                  </a:ext>
                </a:extLst>
              </a:tr>
              <a:tr h="3177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Analis Kelayakan</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highlight>
                            <a:srgbClr val="FFFFFF"/>
                          </a:highlight>
                          <a:latin typeface="Times New Roman"/>
                          <a:ea typeface="Times New Roman"/>
                          <a:cs typeface="Times New Roman"/>
                          <a:sym typeface="Times New Roman"/>
                        </a:rPr>
                        <a:t>Business &amp; Valuation Analysis</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1"/>
                  </a:ext>
                </a:extLst>
              </a:tr>
              <a:tr h="422375">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Analis Proyek STP</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3</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highlight>
                            <a:srgbClr val="FFFFFF"/>
                          </a:highlight>
                          <a:latin typeface="Times New Roman"/>
                          <a:ea typeface="Times New Roman"/>
                          <a:cs typeface="Times New Roman"/>
                          <a:sym typeface="Times New Roman"/>
                        </a:rPr>
                        <a:t>Project Management, </a:t>
                      </a:r>
                      <a:r>
                        <a:rPr lang="en-US" sz="1100">
                          <a:latin typeface="Times New Roman"/>
                          <a:ea typeface="Times New Roman"/>
                          <a:cs typeface="Times New Roman"/>
                          <a:sym typeface="Times New Roman"/>
                        </a:rPr>
                        <a:t>Manajemen Riset dan Inovasi</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2"/>
                  </a:ext>
                </a:extLst>
              </a:tr>
              <a:tr h="3332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Pengadministrasi Inkubis</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Manajemen Riset dan Inovasi</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3"/>
                  </a:ext>
                </a:extLst>
              </a:tr>
              <a:tr h="3177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Inkubis</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Business Coach Certification Program</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4"/>
                  </a:ext>
                </a:extLst>
              </a:tr>
              <a:tr h="3332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Pengadaan dan Logistik</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Practical Procurement Management</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5"/>
                  </a:ext>
                </a:extLst>
              </a:tr>
              <a:tr h="3177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SDM</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HR Management Development Program</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6"/>
                  </a:ext>
                </a:extLst>
              </a:tr>
              <a:tr h="213125">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Verifikator Keuangan</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Financial Management</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7"/>
                  </a:ext>
                </a:extLst>
              </a:tr>
              <a:tr h="4262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Uang Muka</a:t>
                      </a:r>
                      <a:endParaRPr sz="1100">
                        <a:latin typeface="Times New Roman"/>
                        <a:ea typeface="Times New Roman"/>
                        <a:cs typeface="Times New Roman"/>
                        <a:sym typeface="Times New Roman"/>
                      </a:endParaRPr>
                    </a:p>
                  </a:txBody>
                  <a:tcPr marL="88900" marR="88900" marT="88900" marB="88900" anchor="ctr">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Financial Management, Financing Training</a:t>
                      </a:r>
                      <a:endParaRPr sz="1100">
                        <a:latin typeface="Times New Roman"/>
                        <a:ea typeface="Times New Roman"/>
                        <a:cs typeface="Times New Roman"/>
                        <a:sym typeface="Times New Roman"/>
                      </a:endParaRPr>
                    </a:p>
                  </a:txBody>
                  <a:tcPr marL="88900" marR="88900" marT="88900" marB="88900" anchor="ctr">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13125">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Pengadministrasi Keuangan</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Financing Training</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177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Inovasi</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Manajemen Riset dan Inovasi</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Juni 2023</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465" name="Google Shape;465;p17"/>
          <p:cNvGraphicFramePr/>
          <p:nvPr/>
        </p:nvGraphicFramePr>
        <p:xfrm>
          <a:off x="6649825" y="696325"/>
          <a:ext cx="5276850" cy="5727700"/>
        </p:xfrm>
        <a:graphic>
          <a:graphicData uri="http://schemas.openxmlformats.org/drawingml/2006/table">
            <a:tbl>
              <a:tblPr>
                <a:noFill/>
                <a:tableStyleId>{ADD3D663-FF11-4FCE-BC5C-B19069D38F32}</a:tableStyleId>
              </a:tblPr>
              <a:tblGrid>
                <a:gridCol w="1809750">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1704975">
                  <a:extLst>
                    <a:ext uri="{9D8B030D-6E8A-4147-A177-3AD203B41FA5}">
                      <a16:colId xmlns:a16="http://schemas.microsoft.com/office/drawing/2014/main" val="20002"/>
                    </a:ext>
                  </a:extLst>
                </a:gridCol>
                <a:gridCol w="1266825">
                  <a:extLst>
                    <a:ext uri="{9D8B030D-6E8A-4147-A177-3AD203B41FA5}">
                      <a16:colId xmlns:a16="http://schemas.microsoft.com/office/drawing/2014/main" val="20003"/>
                    </a:ext>
                  </a:extLst>
                </a:gridCol>
              </a:tblGrid>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Pengadministrasi Pengembangan Inovasi</a:t>
                      </a:r>
                      <a:endParaRPr sz="1100">
                        <a:latin typeface="Times New Roman"/>
                        <a:ea typeface="Times New Roman"/>
                        <a:cs typeface="Times New Roman"/>
                        <a:sym typeface="Times New Roman"/>
                      </a:endParaRPr>
                    </a:p>
                  </a:txBody>
                  <a:tcPr marL="88900" marR="88900" marT="88900" marB="88900" anchor="ctr">
                    <a:lnT w="127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L="88900" marR="88900" marT="88900" marB="88900" anchor="ctr">
                    <a:lnT w="127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Manajemen Riset dan Inovasi</a:t>
                      </a:r>
                      <a:endParaRPr sz="1100">
                        <a:latin typeface="Times New Roman"/>
                        <a:ea typeface="Times New Roman"/>
                        <a:cs typeface="Times New Roman"/>
                        <a:sym typeface="Times New Roman"/>
                      </a:endParaRPr>
                    </a:p>
                  </a:txBody>
                  <a:tcPr marL="88900" marR="88900" marT="88900" marB="88900" anchor="ctr">
                    <a:lnT w="12700"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lnT w="12700" cap="flat" cmpd="sng">
                      <a:solidFill>
                        <a:srgbClr val="9E9E9E"/>
                      </a:solidFill>
                      <a:prstDash val="solid"/>
                      <a:round/>
                      <a:headEnd type="none" w="sm" len="sm"/>
                      <a:tailEnd type="none" w="sm" len="sm"/>
                    </a:lnT>
                  </a:tcPr>
                </a:tc>
                <a:extLst>
                  <a:ext uri="{0D108BD9-81ED-4DB2-BD59-A6C34878D82A}">
                    <a16:rowId xmlns:a16="http://schemas.microsoft.com/office/drawing/2014/main" val="10000"/>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Database</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Database Management</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1"/>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Kelompok Produk Inovasi</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Manajemen Riset dan Inovasi</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2"/>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Kerjasama</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Marketing Management</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3"/>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Legal</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50">
                          <a:highlight>
                            <a:srgbClr val="FFFFFF"/>
                          </a:highlight>
                          <a:latin typeface="Times New Roman"/>
                          <a:ea typeface="Times New Roman"/>
                          <a:cs typeface="Times New Roman"/>
                          <a:sym typeface="Times New Roman"/>
                        </a:rPr>
                        <a:t>Contract Management</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4"/>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Pengolah Legal</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50">
                          <a:highlight>
                            <a:srgbClr val="FFFFFF"/>
                          </a:highlight>
                          <a:latin typeface="Times New Roman"/>
                          <a:ea typeface="Times New Roman"/>
                          <a:cs typeface="Times New Roman"/>
                          <a:sym typeface="Times New Roman"/>
                        </a:rPr>
                        <a:t>Contract Management</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5"/>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Monev</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Manajemen Riset dan Inovasi</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6"/>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Pengelola Pemasaran</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Marketing Management</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7"/>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Pengolah Pengadaan dan Logistik</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Practical Procurement Management</a:t>
                      </a:r>
                      <a:endParaRPr sz="1100">
                        <a:latin typeface="Times New Roman"/>
                        <a:ea typeface="Times New Roman"/>
                        <a:cs typeface="Times New Roman"/>
                        <a:sym typeface="Times New Roman"/>
                      </a:endParaRPr>
                    </a:p>
                  </a:txBody>
                  <a:tcPr marL="88900" marR="88900" marT="88900" marB="8890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tc>
                <a:extLst>
                  <a:ext uri="{0D108BD9-81ED-4DB2-BD59-A6C34878D82A}">
                    <a16:rowId xmlns:a16="http://schemas.microsoft.com/office/drawing/2014/main" val="10008"/>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Pengolah SDM</a:t>
                      </a:r>
                      <a:endParaRPr sz="1100">
                        <a:latin typeface="Times New Roman"/>
                        <a:ea typeface="Times New Roman"/>
                        <a:cs typeface="Times New Roman"/>
                        <a:sym typeface="Times New Roman"/>
                      </a:endParaRPr>
                    </a:p>
                  </a:txBody>
                  <a:tcPr marL="88900" marR="88900" marT="88900" marB="88900" anchor="ctr">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HR Management Development Program</a:t>
                      </a:r>
                      <a:endParaRPr sz="1100">
                        <a:latin typeface="Times New Roman"/>
                        <a:ea typeface="Times New Roman"/>
                        <a:cs typeface="Times New Roman"/>
                        <a:sym typeface="Times New Roman"/>
                      </a:endParaRPr>
                    </a:p>
                  </a:txBody>
                  <a:tcPr marL="88900" marR="88900" marT="88900" marB="88900" anchor="ctr">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5207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Pengolah Kerjasama</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Marketing Management</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Juli 2023</a:t>
                      </a:r>
                      <a:endParaRPr sz="1100">
                        <a:latin typeface="Times New Roman"/>
                        <a:ea typeface="Times New Roman"/>
                        <a:cs typeface="Times New Roman"/>
                        <a:sym typeface="Times New Roman"/>
                      </a:endParaRPr>
                    </a:p>
                  </a:txBody>
                  <a:tcPr marL="88900" marR="88900" marT="88900" marB="88900" anchor="ctr">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59b31c0ca3_0_296"/>
          <p:cNvSpPr txBox="1">
            <a:spLocks noGrp="1"/>
          </p:cNvSpPr>
          <p:nvPr>
            <p:ph type="ftr" idx="11"/>
          </p:nvPr>
        </p:nvSpPr>
        <p:spPr>
          <a:xfrm>
            <a:off x="5641112" y="6435016"/>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471" name="Google Shape;471;g259b31c0ca3_0_296"/>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72" name="Google Shape;472;g259b31c0ca3_0_296"/>
          <p:cNvSpPr txBox="1"/>
          <p:nvPr/>
        </p:nvSpPr>
        <p:spPr>
          <a:xfrm>
            <a:off x="1285350" y="105675"/>
            <a:ext cx="9373800" cy="42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Calibri"/>
                <a:ea typeface="Calibri"/>
                <a:cs typeface="Calibri"/>
                <a:sym typeface="Calibri"/>
              </a:rPr>
              <a:t>Pekerjaan dan Kendala Saat Ini</a:t>
            </a:r>
            <a:endParaRPr sz="1400" b="0" i="0" u="none" strike="noStrike" cap="none">
              <a:solidFill>
                <a:srgbClr val="000000"/>
              </a:solidFill>
              <a:latin typeface="Arial"/>
              <a:ea typeface="Arial"/>
              <a:cs typeface="Arial"/>
              <a:sym typeface="Arial"/>
            </a:endParaRPr>
          </a:p>
        </p:txBody>
      </p:sp>
      <p:graphicFrame>
        <p:nvGraphicFramePr>
          <p:cNvPr id="473" name="Google Shape;473;g259b31c0ca3_0_296"/>
          <p:cNvGraphicFramePr/>
          <p:nvPr/>
        </p:nvGraphicFramePr>
        <p:xfrm>
          <a:off x="1120413" y="972738"/>
          <a:ext cx="10521850" cy="5257620"/>
        </p:xfrm>
        <a:graphic>
          <a:graphicData uri="http://schemas.openxmlformats.org/drawingml/2006/table">
            <a:tbl>
              <a:tblPr>
                <a:noFill/>
                <a:tableStyleId>{9A1E70AE-96E3-482D-A0B9-6E07B766E765}</a:tableStyleId>
              </a:tblPr>
              <a:tblGrid>
                <a:gridCol w="351475">
                  <a:extLst>
                    <a:ext uri="{9D8B030D-6E8A-4147-A177-3AD203B41FA5}">
                      <a16:colId xmlns:a16="http://schemas.microsoft.com/office/drawing/2014/main" val="20000"/>
                    </a:ext>
                  </a:extLst>
                </a:gridCol>
                <a:gridCol w="2989900">
                  <a:extLst>
                    <a:ext uri="{9D8B030D-6E8A-4147-A177-3AD203B41FA5}">
                      <a16:colId xmlns:a16="http://schemas.microsoft.com/office/drawing/2014/main" val="20001"/>
                    </a:ext>
                  </a:extLst>
                </a:gridCol>
                <a:gridCol w="2013150">
                  <a:extLst>
                    <a:ext uri="{9D8B030D-6E8A-4147-A177-3AD203B41FA5}">
                      <a16:colId xmlns:a16="http://schemas.microsoft.com/office/drawing/2014/main" val="20002"/>
                    </a:ext>
                  </a:extLst>
                </a:gridCol>
                <a:gridCol w="945650">
                  <a:extLst>
                    <a:ext uri="{9D8B030D-6E8A-4147-A177-3AD203B41FA5}">
                      <a16:colId xmlns:a16="http://schemas.microsoft.com/office/drawing/2014/main" val="20003"/>
                    </a:ext>
                  </a:extLst>
                </a:gridCol>
                <a:gridCol w="4221675">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No</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Pekerjaan</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Tanggal Pembuatan/Kegiatan</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Status</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Kendala</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772075">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1</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Dokumen pencairan PHLN</a:t>
                      </a:r>
                      <a:r>
                        <a:rPr lang="en-US" sz="1300">
                          <a:latin typeface="Times New Roman"/>
                          <a:ea typeface="Times New Roman"/>
                          <a:cs typeface="Times New Roman"/>
                          <a:sym typeface="Times New Roman"/>
                        </a:rPr>
                        <a:t> untuk program Hibah Inovasi, Inkubis dan Kegiatan Manajemen STP</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15 Juni 2023</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On process</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u="none" strike="noStrike" cap="none">
                          <a:latin typeface="Times New Roman"/>
                          <a:ea typeface="Times New Roman"/>
                          <a:cs typeface="Times New Roman"/>
                          <a:sym typeface="Times New Roman"/>
                        </a:rPr>
                        <a:t>SK penetapan pemenang untuk Inovasi dan Inkubis belum tersedia</a:t>
                      </a:r>
                      <a:endParaRPr sz="1300" u="none" strike="noStrike" cap="none">
                        <a:latin typeface="Times New Roman"/>
                        <a:ea typeface="Times New Roman"/>
                        <a:cs typeface="Times New Roman"/>
                        <a:sym typeface="Times New Roman"/>
                      </a:endParaRPr>
                    </a:p>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u="none" strike="noStrike" cap="none">
                          <a:latin typeface="Times New Roman"/>
                          <a:ea typeface="Times New Roman"/>
                          <a:cs typeface="Times New Roman"/>
                          <a:sym typeface="Times New Roman"/>
                        </a:rPr>
                        <a:t>SK Juklak belum terbit</a:t>
                      </a:r>
                      <a:endParaRPr sz="1300" u="none" strike="noStrike" cap="none">
                        <a:latin typeface="Times New Roman"/>
                        <a:ea typeface="Times New Roman"/>
                        <a:cs typeface="Times New Roman"/>
                        <a:sym typeface="Times New Roman"/>
                      </a:endParaRPr>
                    </a:p>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a:latin typeface="Times New Roman"/>
                          <a:ea typeface="Times New Roman"/>
                          <a:cs typeface="Times New Roman"/>
                          <a:sym typeface="Times New Roman"/>
                        </a:rPr>
                        <a:t>Penetapan nomor rekening (Rekening Pendapatan UI)</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6625">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2</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Finalisasi Alat Kelompok Produk</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19 Juni 2023</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On Process</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u="none" strike="noStrike" cap="none">
                          <a:latin typeface="Times New Roman"/>
                          <a:ea typeface="Times New Roman"/>
                          <a:cs typeface="Times New Roman"/>
                          <a:sym typeface="Times New Roman"/>
                        </a:rPr>
                        <a:t>Pertemuan dengan kelompok produk </a:t>
                      </a:r>
                      <a:r>
                        <a:rPr lang="en-US" sz="1300">
                          <a:latin typeface="Times New Roman"/>
                          <a:ea typeface="Times New Roman"/>
                          <a:cs typeface="Times New Roman"/>
                          <a:sym typeface="Times New Roman"/>
                        </a:rPr>
                        <a:t>telah dilakukan dengan perwakilan Vaksin, EBT, OHT, PaFung, Sel Punca, Tulang, dan Gigi. </a:t>
                      </a:r>
                      <a:endParaRPr sz="1300">
                        <a:latin typeface="Times New Roman"/>
                        <a:ea typeface="Times New Roman"/>
                        <a:cs typeface="Times New Roman"/>
                        <a:sym typeface="Times New Roman"/>
                      </a:endParaRPr>
                    </a:p>
                    <a:p>
                      <a:pPr marL="457200" marR="0" lvl="0" indent="-311150" algn="l" rtl="0">
                        <a:lnSpc>
                          <a:spcPct val="100000"/>
                        </a:lnSpc>
                        <a:spcBef>
                          <a:spcPts val="0"/>
                        </a:spcBef>
                        <a:spcAft>
                          <a:spcPts val="0"/>
                        </a:spcAft>
                        <a:buSzPts val="1300"/>
                        <a:buFont typeface="Times New Roman"/>
                        <a:buAutoNum type="arabicPeriod"/>
                      </a:pPr>
                      <a:r>
                        <a:rPr lang="en-US" sz="1300">
                          <a:latin typeface="Times New Roman"/>
                          <a:ea typeface="Times New Roman"/>
                          <a:cs typeface="Times New Roman"/>
                          <a:sym typeface="Times New Roman"/>
                        </a:rPr>
                        <a:t>Perlu penjadwalan ulang untuk perwakilan dari Transportasi, Kecerdasan Buatan, Elektromedis, dan Bangunan Maju</a:t>
                      </a:r>
                      <a:endParaRPr sz="1300">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825">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3</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Naskah Penjelasan Perubahan Pendanaan SBSN 2023  untuk Bappenas</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21 Juni 2023</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Done</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u="none" strike="noStrike" cap="none">
                          <a:latin typeface="Times New Roman"/>
                          <a:ea typeface="Times New Roman"/>
                          <a:cs typeface="Times New Roman"/>
                          <a:sym typeface="Times New Roman"/>
                        </a:rPr>
                        <a:t>Proses review oleh pimpinan </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3050">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4</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Finalisasi Daftar Pengadaan SBSN 2023</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20 Juni 2023</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On Process</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a:latin typeface="Times New Roman"/>
                          <a:ea typeface="Times New Roman"/>
                          <a:cs typeface="Times New Roman"/>
                          <a:sym typeface="Times New Roman"/>
                        </a:rPr>
                        <a:t>Pengusulan Teachinng Factory Instrumen Elektronika, proses permohonan review ke DPL</a:t>
                      </a:r>
                      <a:endParaRPr sz="1300" u="none" strike="noStrike" cap="none">
                        <a:latin typeface="Times New Roman"/>
                        <a:ea typeface="Times New Roman"/>
                        <a:cs typeface="Times New Roman"/>
                        <a:sym typeface="Times New Roman"/>
                      </a:endParaRPr>
                    </a:p>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a:latin typeface="Times New Roman"/>
                          <a:ea typeface="Times New Roman"/>
                          <a:cs typeface="Times New Roman"/>
                          <a:sym typeface="Times New Roman"/>
                        </a:rPr>
                        <a:t>Pengusulan Teaching Factory Alat Kesehatan, menunggu usulan final dari peneliti</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04825">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5</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Konsultan Ruang Dalam untuk Teaching Factory dan Laboratorium di Dalam Gedung STP UI</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10 Juli 2023</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Done</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u="none" strike="noStrike" cap="none">
                          <a:latin typeface="Times New Roman"/>
                          <a:ea typeface="Times New Roman"/>
                          <a:cs typeface="Times New Roman"/>
                          <a:sym typeface="Times New Roman"/>
                        </a:rPr>
                        <a:t>Proses </a:t>
                      </a:r>
                      <a:r>
                        <a:rPr lang="en-US" sz="1300">
                          <a:latin typeface="Times New Roman"/>
                          <a:ea typeface="Times New Roman"/>
                          <a:cs typeface="Times New Roman"/>
                          <a:sym typeface="Times New Roman"/>
                        </a:rPr>
                        <a:t>Kontrak</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59b31c0ca3_0_303"/>
          <p:cNvSpPr txBox="1">
            <a:spLocks noGrp="1"/>
          </p:cNvSpPr>
          <p:nvPr>
            <p:ph type="ftr" idx="11"/>
          </p:nvPr>
        </p:nvSpPr>
        <p:spPr>
          <a:xfrm>
            <a:off x="5641112" y="6435016"/>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479" name="Google Shape;479;g259b31c0ca3_0_303"/>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80" name="Google Shape;480;g259b31c0ca3_0_303"/>
          <p:cNvSpPr txBox="1"/>
          <p:nvPr/>
        </p:nvSpPr>
        <p:spPr>
          <a:xfrm>
            <a:off x="1285350" y="105675"/>
            <a:ext cx="9373800" cy="42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Calibri"/>
                <a:ea typeface="Calibri"/>
                <a:cs typeface="Calibri"/>
                <a:sym typeface="Calibri"/>
              </a:rPr>
              <a:t>Pekerjaan dan Kendala Saat Ini</a:t>
            </a:r>
            <a:endParaRPr sz="1400" b="0" i="0" u="none" strike="noStrike" cap="none">
              <a:solidFill>
                <a:srgbClr val="000000"/>
              </a:solidFill>
              <a:latin typeface="Arial"/>
              <a:ea typeface="Arial"/>
              <a:cs typeface="Arial"/>
              <a:sym typeface="Arial"/>
            </a:endParaRPr>
          </a:p>
        </p:txBody>
      </p:sp>
      <p:graphicFrame>
        <p:nvGraphicFramePr>
          <p:cNvPr id="481" name="Google Shape;481;g259b31c0ca3_0_303"/>
          <p:cNvGraphicFramePr/>
          <p:nvPr/>
        </p:nvGraphicFramePr>
        <p:xfrm>
          <a:off x="945063" y="1966013"/>
          <a:ext cx="10521850" cy="2529750"/>
        </p:xfrm>
        <a:graphic>
          <a:graphicData uri="http://schemas.openxmlformats.org/drawingml/2006/table">
            <a:tbl>
              <a:tblPr>
                <a:noFill/>
                <a:tableStyleId>{9A1E70AE-96E3-482D-A0B9-6E07B766E765}</a:tableStyleId>
              </a:tblPr>
              <a:tblGrid>
                <a:gridCol w="351475">
                  <a:extLst>
                    <a:ext uri="{9D8B030D-6E8A-4147-A177-3AD203B41FA5}">
                      <a16:colId xmlns:a16="http://schemas.microsoft.com/office/drawing/2014/main" val="20000"/>
                    </a:ext>
                  </a:extLst>
                </a:gridCol>
                <a:gridCol w="2989900">
                  <a:extLst>
                    <a:ext uri="{9D8B030D-6E8A-4147-A177-3AD203B41FA5}">
                      <a16:colId xmlns:a16="http://schemas.microsoft.com/office/drawing/2014/main" val="20001"/>
                    </a:ext>
                  </a:extLst>
                </a:gridCol>
                <a:gridCol w="2013150">
                  <a:extLst>
                    <a:ext uri="{9D8B030D-6E8A-4147-A177-3AD203B41FA5}">
                      <a16:colId xmlns:a16="http://schemas.microsoft.com/office/drawing/2014/main" val="20002"/>
                    </a:ext>
                  </a:extLst>
                </a:gridCol>
                <a:gridCol w="945650">
                  <a:extLst>
                    <a:ext uri="{9D8B030D-6E8A-4147-A177-3AD203B41FA5}">
                      <a16:colId xmlns:a16="http://schemas.microsoft.com/office/drawing/2014/main" val="20003"/>
                    </a:ext>
                  </a:extLst>
                </a:gridCol>
                <a:gridCol w="4221675">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No</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Pekerjaan</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Tanggal Pembuatan/Kegiatan</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Status</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b="1" u="none" strike="noStrike" cap="none">
                          <a:latin typeface="Times New Roman"/>
                          <a:ea typeface="Times New Roman"/>
                          <a:cs typeface="Times New Roman"/>
                          <a:sym typeface="Times New Roman"/>
                        </a:rPr>
                        <a:t>Kendala</a:t>
                      </a:r>
                      <a:endParaRPr sz="1300" b="1"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772075">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6</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u="none" strike="noStrike" cap="none">
                          <a:solidFill>
                            <a:srgbClr val="000000"/>
                          </a:solidFill>
                          <a:latin typeface="Times New Roman"/>
                          <a:ea typeface="Times New Roman"/>
                          <a:cs typeface="Times New Roman"/>
                          <a:sym typeface="Times New Roman"/>
                        </a:rPr>
                        <a:t>Konsultan Ruang Dalam untuk Teaching Factory dan Laboratorium di Luar Gedung STP UI</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9 Juni 2023</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300" u="none" strike="noStrike" cap="none">
                          <a:latin typeface="Times New Roman"/>
                          <a:ea typeface="Times New Roman"/>
                          <a:cs typeface="Times New Roman"/>
                          <a:sym typeface="Times New Roman"/>
                        </a:rPr>
                        <a:t>On Process</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u="none" strike="noStrike" cap="none">
                          <a:latin typeface="Times New Roman"/>
                          <a:ea typeface="Times New Roman"/>
                          <a:cs typeface="Times New Roman"/>
                          <a:sym typeface="Times New Roman"/>
                        </a:rPr>
                        <a:t>Proses review oleh ADB dan Kemendikbudristek</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6625">
                <a:tc>
                  <a:txBody>
                    <a:bodyPr/>
                    <a:lstStyle/>
                    <a:p>
                      <a:pPr marL="0" marR="0" lvl="0" indent="0" algn="ctr" rtl="0">
                        <a:lnSpc>
                          <a:spcPct val="100000"/>
                        </a:lnSpc>
                        <a:spcBef>
                          <a:spcPts val="0"/>
                        </a:spcBef>
                        <a:spcAft>
                          <a:spcPts val="0"/>
                        </a:spcAft>
                        <a:buNone/>
                      </a:pPr>
                      <a:r>
                        <a:rPr lang="en-US" sz="1300">
                          <a:latin typeface="Times New Roman"/>
                          <a:ea typeface="Times New Roman"/>
                          <a:cs typeface="Times New Roman"/>
                          <a:sym typeface="Times New Roman"/>
                        </a:rPr>
                        <a:t>7</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000000"/>
                          </a:solidFill>
                          <a:latin typeface="Times New Roman"/>
                          <a:ea typeface="Times New Roman"/>
                          <a:cs typeface="Times New Roman"/>
                          <a:sym typeface="Times New Roman"/>
                        </a:rPr>
                        <a:t>Paket Pengadaan Peralatan, Interior, Fasilitas Kantor dan Laboratorium</a:t>
                      </a:r>
                      <a:endParaRPr sz="1300" u="none" strike="noStrike" cap="none">
                        <a:solidFill>
                          <a:srgbClr val="000000"/>
                        </a:solidFill>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Times New Roman"/>
                          <a:ea typeface="Times New Roman"/>
                          <a:cs typeface="Times New Roman"/>
                          <a:sym typeface="Times New Roman"/>
                        </a:rPr>
                        <a:t>-</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u="none" strike="noStrike" cap="none">
                          <a:latin typeface="Times New Roman"/>
                          <a:ea typeface="Times New Roman"/>
                          <a:cs typeface="Times New Roman"/>
                          <a:sym typeface="Times New Roman"/>
                        </a:rPr>
                        <a:t>on process</a:t>
                      </a:r>
                      <a:endParaRPr sz="1300" u="none" strike="noStrike" cap="none">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u="none" strike="noStrike" cap="none">
                          <a:solidFill>
                            <a:srgbClr val="000000"/>
                          </a:solidFill>
                          <a:latin typeface="Times New Roman"/>
                          <a:ea typeface="Times New Roman"/>
                          <a:cs typeface="Times New Roman"/>
                          <a:sym typeface="Times New Roman"/>
                        </a:rPr>
                        <a:t>Pengadaan bisa menggunakan anggaran paket pengadaan interior</a:t>
                      </a:r>
                      <a:r>
                        <a:rPr lang="en-US" sz="1300">
                          <a:latin typeface="Times New Roman"/>
                          <a:ea typeface="Times New Roman"/>
                          <a:cs typeface="Times New Roman"/>
                          <a:sym typeface="Times New Roman"/>
                        </a:rPr>
                        <a:t>, </a:t>
                      </a:r>
                      <a:r>
                        <a:rPr lang="en-US" sz="1300" u="none" strike="noStrike" cap="none">
                          <a:solidFill>
                            <a:srgbClr val="000000"/>
                          </a:solidFill>
                          <a:latin typeface="Times New Roman"/>
                          <a:ea typeface="Times New Roman"/>
                          <a:cs typeface="Times New Roman"/>
                          <a:sym typeface="Times New Roman"/>
                        </a:rPr>
                        <a:t>paket</a:t>
                      </a:r>
                      <a:r>
                        <a:rPr lang="en-US" sz="1300">
                          <a:latin typeface="Times New Roman"/>
                          <a:ea typeface="Times New Roman"/>
                          <a:cs typeface="Times New Roman"/>
                          <a:sym typeface="Times New Roman"/>
                        </a:rPr>
                        <a:t> diusulkan digabung dengan </a:t>
                      </a:r>
                      <a:r>
                        <a:rPr lang="en-US" sz="1300" u="none" strike="noStrike" cap="none">
                          <a:solidFill>
                            <a:srgbClr val="000000"/>
                          </a:solidFill>
                          <a:latin typeface="Times New Roman"/>
                          <a:ea typeface="Times New Roman"/>
                          <a:cs typeface="Times New Roman"/>
                          <a:sym typeface="Times New Roman"/>
                        </a:rPr>
                        <a:t>pekerjaan sipil,</a:t>
                      </a:r>
                      <a:endParaRPr sz="1300" u="none" strike="noStrike" cap="none">
                        <a:solidFill>
                          <a:srgbClr val="000000"/>
                        </a:solidFill>
                        <a:latin typeface="Times New Roman"/>
                        <a:ea typeface="Times New Roman"/>
                        <a:cs typeface="Times New Roman"/>
                        <a:sym typeface="Times New Roman"/>
                      </a:endParaRPr>
                    </a:p>
                    <a:p>
                      <a:pPr marL="457200" marR="0" lvl="0" indent="-311150" algn="l" rtl="0">
                        <a:lnSpc>
                          <a:spcPct val="100000"/>
                        </a:lnSpc>
                        <a:spcBef>
                          <a:spcPts val="0"/>
                        </a:spcBef>
                        <a:spcAft>
                          <a:spcPts val="0"/>
                        </a:spcAft>
                        <a:buClr>
                          <a:srgbClr val="000000"/>
                        </a:buClr>
                        <a:buSzPts val="1300"/>
                        <a:buFont typeface="Times New Roman"/>
                        <a:buAutoNum type="arabicPeriod"/>
                      </a:pPr>
                      <a:r>
                        <a:rPr lang="en-US" sz="1300" u="none" strike="noStrike" cap="none">
                          <a:solidFill>
                            <a:srgbClr val="000000"/>
                          </a:solidFill>
                          <a:latin typeface="Times New Roman"/>
                          <a:ea typeface="Times New Roman"/>
                          <a:cs typeface="Times New Roman"/>
                          <a:sym typeface="Times New Roman"/>
                        </a:rPr>
                        <a:t>Nilai anggaran pekerjaan sipil (pengembangan laboratorium) menunggu input dari Konsultan.</a:t>
                      </a:r>
                      <a:endParaRPr sz="1300" u="none" strike="noStrike" cap="none">
                        <a:solidFill>
                          <a:srgbClr val="000000"/>
                        </a:solidFill>
                        <a:latin typeface="Times New Roman"/>
                        <a:ea typeface="Times New Roman"/>
                        <a:cs typeface="Times New Roman"/>
                        <a:sym typeface="Times New Roman"/>
                      </a:endParaRPr>
                    </a:p>
                  </a:txBody>
                  <a:tcPr marL="68575" marR="68575" marT="91425" marB="91425">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85"/>
        <p:cNvGrpSpPr/>
        <p:nvPr/>
      </p:nvGrpSpPr>
      <p:grpSpPr>
        <a:xfrm>
          <a:off x="0" y="0"/>
          <a:ext cx="0" cy="0"/>
          <a:chOff x="0" y="0"/>
          <a:chExt cx="0" cy="0"/>
        </a:xfrm>
      </p:grpSpPr>
      <p:grpSp>
        <p:nvGrpSpPr>
          <p:cNvPr id="486" name="Google Shape;486;p26"/>
          <p:cNvGrpSpPr/>
          <p:nvPr/>
        </p:nvGrpSpPr>
        <p:grpSpPr>
          <a:xfrm>
            <a:off x="0" y="11938"/>
            <a:ext cx="12192000" cy="6858000"/>
            <a:chOff x="0" y="0"/>
            <a:chExt cx="12192000" cy="6858000"/>
          </a:xfrm>
        </p:grpSpPr>
        <p:pic>
          <p:nvPicPr>
            <p:cNvPr id="487" name="Google Shape;487;p26"/>
            <p:cNvPicPr preferRelativeResize="0"/>
            <p:nvPr/>
          </p:nvPicPr>
          <p:blipFill rotWithShape="1">
            <a:blip r:embed="rId3">
              <a:alphaModFix/>
            </a:blip>
            <a:srcRect/>
            <a:stretch/>
          </p:blipFill>
          <p:spPr>
            <a:xfrm>
              <a:off x="0" y="0"/>
              <a:ext cx="12188952" cy="6858000"/>
            </a:xfrm>
            <a:prstGeom prst="rect">
              <a:avLst/>
            </a:prstGeom>
            <a:noFill/>
            <a:ln>
              <a:noFill/>
            </a:ln>
          </p:spPr>
        </p:pic>
        <p:sp>
          <p:nvSpPr>
            <p:cNvPr id="488" name="Google Shape;488;p26"/>
            <p:cNvSpPr/>
            <p:nvPr/>
          </p:nvSpPr>
          <p:spPr>
            <a:xfrm>
              <a:off x="6096000" y="0"/>
              <a:ext cx="6096000" cy="6858000"/>
            </a:xfrm>
            <a:custGeom>
              <a:avLst/>
              <a:gdLst/>
              <a:ahLst/>
              <a:cxnLst/>
              <a:rect l="l" t="t" r="r" b="b"/>
              <a:pathLst>
                <a:path w="6096000" h="6858000" extrusionOk="0">
                  <a:moveTo>
                    <a:pt x="6096000" y="0"/>
                  </a:moveTo>
                  <a:lnTo>
                    <a:pt x="0" y="0"/>
                  </a:lnTo>
                  <a:lnTo>
                    <a:pt x="0" y="6857999"/>
                  </a:lnTo>
                  <a:lnTo>
                    <a:pt x="6096000" y="6857999"/>
                  </a:lnTo>
                  <a:lnTo>
                    <a:pt x="6096000" y="0"/>
                  </a:lnTo>
                  <a:close/>
                </a:path>
              </a:pathLst>
            </a:custGeom>
            <a:solidFill>
              <a:srgbClr val="FFC000">
                <a:alpha val="6000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9" name="Google Shape;489;p26"/>
          <p:cNvSpPr txBox="1"/>
          <p:nvPr/>
        </p:nvSpPr>
        <p:spPr>
          <a:xfrm>
            <a:off x="7283272" y="2936748"/>
            <a:ext cx="3415800" cy="1004700"/>
          </a:xfrm>
          <a:prstGeom prst="rect">
            <a:avLst/>
          </a:prstGeom>
          <a:noFill/>
          <a:ln>
            <a:noFill/>
          </a:ln>
        </p:spPr>
        <p:txBody>
          <a:bodyPr spcFirstLastPara="1" wrap="square" lIns="0" tIns="9525" rIns="0" bIns="0" anchor="t" anchorCtr="0">
            <a:spAutoFit/>
          </a:bodyPr>
          <a:lstStyle/>
          <a:p>
            <a:pPr marL="12700" marR="5080" lvl="0" indent="0" algn="l" rtl="0">
              <a:lnSpc>
                <a:spcPct val="101000"/>
              </a:lnSpc>
              <a:spcBef>
                <a:spcPts val="0"/>
              </a:spcBef>
              <a:spcAft>
                <a:spcPts val="0"/>
              </a:spcAft>
              <a:buClr>
                <a:srgbClr val="000000"/>
              </a:buClr>
              <a:buSzPts val="1400"/>
              <a:buFont typeface="Arial"/>
              <a:buNone/>
            </a:pPr>
            <a:r>
              <a:rPr lang="en-US" sz="1400" b="0" i="0" u="none" strike="noStrike" cap="none">
                <a:solidFill>
                  <a:srgbClr val="000000"/>
                </a:solidFill>
                <a:latin typeface="Gisha"/>
                <a:ea typeface="Gisha"/>
                <a:cs typeface="Gisha"/>
                <a:sym typeface="Gisha"/>
              </a:rPr>
              <a:t>Direktorat Inovasi dan Science Techno Park Universitas Indonesia</a:t>
            </a:r>
            <a:endParaRPr sz="1400" b="0" i="0" u="none" strike="noStrike" cap="none">
              <a:solidFill>
                <a:srgbClr val="000000"/>
              </a:solidFill>
              <a:latin typeface="Gisha"/>
              <a:ea typeface="Gisha"/>
              <a:cs typeface="Gisha"/>
              <a:sym typeface="Gisha"/>
            </a:endParaRPr>
          </a:p>
          <a:p>
            <a:pPr marL="12700" marR="1049020" lvl="0" indent="0" algn="l" rtl="0">
              <a:lnSpc>
                <a:spcPct val="100000"/>
              </a:lnSpc>
              <a:spcBef>
                <a:spcPts val="30"/>
              </a:spcBef>
              <a:spcAft>
                <a:spcPts val="0"/>
              </a:spcAft>
              <a:buClr>
                <a:srgbClr val="000000"/>
              </a:buClr>
              <a:buSzPts val="1200"/>
              <a:buFont typeface="Arial"/>
              <a:buNone/>
            </a:pPr>
            <a:r>
              <a:rPr lang="en-US" sz="1200" b="0" i="0" u="none" strike="noStrike" cap="none">
                <a:solidFill>
                  <a:srgbClr val="000000"/>
                </a:solidFill>
                <a:latin typeface="Gisha"/>
                <a:ea typeface="Gisha"/>
                <a:cs typeface="Gisha"/>
                <a:sym typeface="Gisha"/>
              </a:rPr>
              <a:t>Kampus Baru UI, Pondok Cina, Beji, Kota Depok, Jawa Barat 16424 Indonesia</a:t>
            </a:r>
            <a:endParaRPr sz="1200" b="0" i="0" u="none" strike="noStrike" cap="none">
              <a:solidFill>
                <a:srgbClr val="000000"/>
              </a:solidFill>
              <a:latin typeface="Gisha"/>
              <a:ea typeface="Gisha"/>
              <a:cs typeface="Gisha"/>
              <a:sym typeface="Gisha"/>
            </a:endParaRPr>
          </a:p>
        </p:txBody>
      </p:sp>
      <p:grpSp>
        <p:nvGrpSpPr>
          <p:cNvPr id="490" name="Google Shape;490;p26"/>
          <p:cNvGrpSpPr/>
          <p:nvPr/>
        </p:nvGrpSpPr>
        <p:grpSpPr>
          <a:xfrm>
            <a:off x="1272303" y="225313"/>
            <a:ext cx="9278112" cy="4575048"/>
            <a:chOff x="832103" y="399288"/>
            <a:chExt cx="9278112" cy="4575048"/>
          </a:xfrm>
        </p:grpSpPr>
        <p:pic>
          <p:nvPicPr>
            <p:cNvPr id="491" name="Google Shape;491;p26"/>
            <p:cNvPicPr preferRelativeResize="0"/>
            <p:nvPr/>
          </p:nvPicPr>
          <p:blipFill rotWithShape="1">
            <a:blip r:embed="rId4">
              <a:alphaModFix/>
            </a:blip>
            <a:srcRect/>
            <a:stretch/>
          </p:blipFill>
          <p:spPr>
            <a:xfrm>
              <a:off x="7275575" y="4319016"/>
              <a:ext cx="335279" cy="655320"/>
            </a:xfrm>
            <a:prstGeom prst="rect">
              <a:avLst/>
            </a:prstGeom>
            <a:noFill/>
            <a:ln>
              <a:noFill/>
            </a:ln>
          </p:spPr>
        </p:pic>
        <p:pic>
          <p:nvPicPr>
            <p:cNvPr id="492" name="Google Shape;492;p26"/>
            <p:cNvPicPr preferRelativeResize="0"/>
            <p:nvPr/>
          </p:nvPicPr>
          <p:blipFill rotWithShape="1">
            <a:blip r:embed="rId5">
              <a:alphaModFix/>
            </a:blip>
            <a:srcRect/>
            <a:stretch/>
          </p:blipFill>
          <p:spPr>
            <a:xfrm>
              <a:off x="8144256" y="399288"/>
              <a:ext cx="1965959" cy="2237231"/>
            </a:xfrm>
            <a:prstGeom prst="rect">
              <a:avLst/>
            </a:prstGeom>
            <a:noFill/>
            <a:ln>
              <a:noFill/>
            </a:ln>
          </p:spPr>
        </p:pic>
        <p:pic>
          <p:nvPicPr>
            <p:cNvPr id="493" name="Google Shape;493;p26"/>
            <p:cNvPicPr preferRelativeResize="0"/>
            <p:nvPr/>
          </p:nvPicPr>
          <p:blipFill rotWithShape="1">
            <a:blip r:embed="rId6">
              <a:alphaModFix/>
            </a:blip>
            <a:srcRect/>
            <a:stretch/>
          </p:blipFill>
          <p:spPr>
            <a:xfrm>
              <a:off x="8336280" y="591312"/>
              <a:ext cx="1383792" cy="1655064"/>
            </a:xfrm>
            <a:prstGeom prst="rect">
              <a:avLst/>
            </a:prstGeom>
            <a:noFill/>
            <a:ln>
              <a:noFill/>
            </a:ln>
          </p:spPr>
        </p:pic>
        <p:pic>
          <p:nvPicPr>
            <p:cNvPr id="494" name="Google Shape;494;p26"/>
            <p:cNvPicPr preferRelativeResize="0"/>
            <p:nvPr/>
          </p:nvPicPr>
          <p:blipFill rotWithShape="1">
            <a:blip r:embed="rId7">
              <a:alphaModFix/>
            </a:blip>
            <a:srcRect/>
            <a:stretch/>
          </p:blipFill>
          <p:spPr>
            <a:xfrm>
              <a:off x="832103" y="3569208"/>
              <a:ext cx="204215" cy="204215"/>
            </a:xfrm>
            <a:prstGeom prst="rect">
              <a:avLst/>
            </a:prstGeom>
            <a:noFill/>
            <a:ln>
              <a:noFill/>
            </a:ln>
          </p:spPr>
        </p:pic>
        <p:pic>
          <p:nvPicPr>
            <p:cNvPr id="495" name="Google Shape;495;p26"/>
            <p:cNvPicPr preferRelativeResize="0"/>
            <p:nvPr/>
          </p:nvPicPr>
          <p:blipFill rotWithShape="1">
            <a:blip r:embed="rId8">
              <a:alphaModFix/>
            </a:blip>
            <a:srcRect/>
            <a:stretch/>
          </p:blipFill>
          <p:spPr>
            <a:xfrm>
              <a:off x="844295" y="3800855"/>
              <a:ext cx="179831" cy="179831"/>
            </a:xfrm>
            <a:prstGeom prst="rect">
              <a:avLst/>
            </a:prstGeom>
            <a:noFill/>
            <a:ln>
              <a:noFill/>
            </a:ln>
          </p:spPr>
        </p:pic>
      </p:grpSp>
      <p:sp>
        <p:nvSpPr>
          <p:cNvPr id="496" name="Google Shape;496;p26"/>
          <p:cNvSpPr txBox="1"/>
          <p:nvPr/>
        </p:nvSpPr>
        <p:spPr>
          <a:xfrm>
            <a:off x="8093215" y="4215835"/>
            <a:ext cx="1795800" cy="511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sha"/>
                <a:ea typeface="Gisha"/>
                <a:cs typeface="Gisha"/>
                <a:sym typeface="Gisha"/>
              </a:rPr>
              <a:t>021-29120930 / 29120931</a:t>
            </a:r>
            <a:endParaRPr sz="1200" b="0" i="0" u="none" strike="noStrike" cap="none">
              <a:solidFill>
                <a:srgbClr val="000000"/>
              </a:solidFill>
              <a:latin typeface="Gisha"/>
              <a:ea typeface="Gisha"/>
              <a:cs typeface="Gisha"/>
              <a:sym typeface="Gisha"/>
            </a:endParaRPr>
          </a:p>
          <a:p>
            <a:pPr marL="12700" marR="0" lvl="0" indent="0" algn="l" rtl="0">
              <a:lnSpc>
                <a:spcPct val="100000"/>
              </a:lnSpc>
              <a:spcBef>
                <a:spcPts val="1005"/>
              </a:spcBef>
              <a:spcAft>
                <a:spcPts val="0"/>
              </a:spcAft>
              <a:buClr>
                <a:srgbClr val="000000"/>
              </a:buClr>
              <a:buSzPts val="1200"/>
              <a:buFont typeface="Arial"/>
              <a:buNone/>
            </a:pPr>
            <a:r>
              <a:rPr lang="en-US" sz="1200" b="0" i="0" u="sng" strike="noStrike" cap="none">
                <a:solidFill>
                  <a:schemeClr val="hlink"/>
                </a:solidFill>
                <a:latin typeface="Gisha"/>
                <a:ea typeface="Gisha"/>
                <a:cs typeface="Gisha"/>
                <a:sym typeface="Gisha"/>
                <a:hlinkClick r:id="rId9"/>
              </a:rPr>
              <a:t>www.distp.ui.ac.id.</a:t>
            </a:r>
            <a:endParaRPr sz="1200" b="0" i="0" u="none" strike="noStrike" cap="none">
              <a:solidFill>
                <a:srgbClr val="000000"/>
              </a:solidFill>
              <a:latin typeface="Gisha"/>
              <a:ea typeface="Gisha"/>
              <a:cs typeface="Gisha"/>
              <a:sym typeface="Gisha"/>
            </a:endParaRPr>
          </a:p>
        </p:txBody>
      </p:sp>
      <p:sp>
        <p:nvSpPr>
          <p:cNvPr id="497" name="Google Shape;497;p26"/>
          <p:cNvSpPr txBox="1">
            <a:spLocks noGrp="1"/>
          </p:cNvSpPr>
          <p:nvPr>
            <p:ph type="title"/>
          </p:nvPr>
        </p:nvSpPr>
        <p:spPr>
          <a:xfrm>
            <a:off x="671844" y="1320300"/>
            <a:ext cx="4749223" cy="942427"/>
          </a:xfrm>
          <a:prstGeom prst="rect">
            <a:avLst/>
          </a:prstGeom>
          <a:noFill/>
          <a:ln>
            <a:noFill/>
          </a:ln>
        </p:spPr>
        <p:txBody>
          <a:bodyPr spcFirstLastPara="1" wrap="square" lIns="0" tIns="625" rIns="0" bIns="0" anchor="t" anchorCtr="0">
            <a:spAutoFit/>
          </a:bodyPr>
          <a:lstStyle/>
          <a:p>
            <a:pPr marL="12700" marR="5080" lvl="0" indent="0" algn="l" rtl="0">
              <a:lnSpc>
                <a:spcPct val="102000"/>
              </a:lnSpc>
              <a:spcBef>
                <a:spcPts val="0"/>
              </a:spcBef>
              <a:spcAft>
                <a:spcPts val="0"/>
              </a:spcAft>
              <a:buSzPts val="1400"/>
              <a:buNone/>
            </a:pPr>
            <a:r>
              <a:rPr lang="en-US" sz="6000" i="0">
                <a:latin typeface="Gisha"/>
                <a:ea typeface="Gisha"/>
                <a:cs typeface="Gisha"/>
                <a:sym typeface="Gisha"/>
              </a:rPr>
              <a:t>Thank You!</a:t>
            </a:r>
            <a:endParaRPr sz="6000" i="0">
              <a:latin typeface="Gisha"/>
              <a:ea typeface="Gisha"/>
              <a:cs typeface="Gisha"/>
              <a:sym typeface="Gisha"/>
            </a:endParaRPr>
          </a:p>
        </p:txBody>
      </p:sp>
      <p:sp>
        <p:nvSpPr>
          <p:cNvPr id="498" name="Google Shape;498;p26"/>
          <p:cNvSpPr txBox="1"/>
          <p:nvPr/>
        </p:nvSpPr>
        <p:spPr>
          <a:xfrm>
            <a:off x="1272302" y="2936750"/>
            <a:ext cx="2156700" cy="1173398"/>
          </a:xfrm>
          <a:prstGeom prst="rect">
            <a:avLst/>
          </a:prstGeom>
          <a:noFill/>
          <a:ln>
            <a:noFill/>
          </a:ln>
        </p:spPr>
        <p:txBody>
          <a:bodyPr spcFirstLastPara="1" wrap="square" lIns="0" tIns="6350" rIns="0" bIns="0" anchor="t" anchorCtr="0">
            <a:spAutoFit/>
          </a:bodyPr>
          <a:lstStyle/>
          <a:p>
            <a:pPr marL="12700" marR="1096010" lvl="0" indent="0" algn="l" rtl="0">
              <a:lnSpc>
                <a:spcPct val="103000"/>
              </a:lnSpc>
              <a:spcBef>
                <a:spcPts val="0"/>
              </a:spcBef>
              <a:spcAft>
                <a:spcPts val="0"/>
              </a:spcAft>
              <a:buClr>
                <a:srgbClr val="000000"/>
              </a:buClr>
              <a:buSzPts val="1200"/>
              <a:buFont typeface="Arial"/>
              <a:buNone/>
            </a:pPr>
            <a:r>
              <a:rPr lang="en-US" sz="1200" b="0" i="0" u="none" strike="noStrike" cap="none">
                <a:solidFill>
                  <a:srgbClr val="000000"/>
                </a:solidFill>
                <a:latin typeface="Gisha"/>
                <a:ea typeface="Gisha"/>
                <a:cs typeface="Gisha"/>
                <a:sym typeface="Gisha"/>
              </a:rPr>
              <a:t>Your Contact</a:t>
            </a:r>
            <a:endParaRPr sz="1200" b="0" i="0" u="none" strike="noStrike" cap="none">
              <a:solidFill>
                <a:srgbClr val="000000"/>
              </a:solidFill>
              <a:latin typeface="Gisha"/>
              <a:ea typeface="Gisha"/>
              <a:cs typeface="Gisha"/>
              <a:sym typeface="Gisha"/>
            </a:endParaRPr>
          </a:p>
          <a:p>
            <a:pPr marL="22860" marR="0" lvl="0" indent="0" algn="l" rtl="0">
              <a:lnSpc>
                <a:spcPct val="101000"/>
              </a:lnSpc>
              <a:spcBef>
                <a:spcPts val="0"/>
              </a:spcBef>
              <a:spcAft>
                <a:spcPts val="0"/>
              </a:spcAft>
              <a:buClr>
                <a:srgbClr val="000000"/>
              </a:buClr>
              <a:buSzPts val="1400"/>
              <a:buFont typeface="Arial"/>
              <a:buNone/>
            </a:pPr>
            <a:r>
              <a:rPr lang="en-US" sz="1400" b="0" i="0" u="none" strike="noStrike" cap="none">
                <a:solidFill>
                  <a:srgbClr val="000000"/>
                </a:solidFill>
                <a:latin typeface="Gisha"/>
                <a:ea typeface="Gisha"/>
                <a:cs typeface="Gisha"/>
                <a:sym typeface="Gisha"/>
              </a:rPr>
              <a:t>Ahmad Gamal</a:t>
            </a:r>
            <a:endParaRPr sz="1400" b="0" i="0" u="none" strike="noStrike" cap="none">
              <a:solidFill>
                <a:srgbClr val="000000"/>
              </a:solidFill>
              <a:latin typeface="Gisha"/>
              <a:ea typeface="Gisha"/>
              <a:cs typeface="Gisha"/>
              <a:sym typeface="Gisha"/>
            </a:endParaRPr>
          </a:p>
          <a:p>
            <a:pPr marL="292100" marR="0" lvl="0" indent="0" algn="l" rtl="0">
              <a:lnSpc>
                <a:spcPct val="100000"/>
              </a:lnSpc>
              <a:spcBef>
                <a:spcPts val="515"/>
              </a:spcBef>
              <a:spcAft>
                <a:spcPts val="0"/>
              </a:spcAft>
              <a:buClr>
                <a:srgbClr val="000000"/>
              </a:buClr>
              <a:buSzPts val="1100"/>
              <a:buFont typeface="Arial"/>
              <a:buNone/>
            </a:pPr>
            <a:r>
              <a:rPr lang="en-US" sz="1100" b="0" i="0" u="none" strike="noStrike" cap="none">
                <a:solidFill>
                  <a:srgbClr val="000000"/>
                </a:solidFill>
                <a:latin typeface="Gisha"/>
                <a:ea typeface="Gisha"/>
                <a:cs typeface="Gisha"/>
                <a:sym typeface="Gisha"/>
              </a:rPr>
              <a:t>+62 811-842-721</a:t>
            </a:r>
            <a:endParaRPr sz="1100" b="0" i="0" u="none" strike="noStrike" cap="none">
              <a:solidFill>
                <a:srgbClr val="000000"/>
              </a:solidFill>
              <a:latin typeface="Gisha"/>
              <a:ea typeface="Gisha"/>
              <a:cs typeface="Gisha"/>
              <a:sym typeface="Gisha"/>
            </a:endParaRPr>
          </a:p>
          <a:p>
            <a:pPr marL="335915" marR="0" lvl="0" indent="0" algn="l" rtl="0">
              <a:lnSpc>
                <a:spcPct val="100000"/>
              </a:lnSpc>
              <a:spcBef>
                <a:spcPts val="385"/>
              </a:spcBef>
              <a:spcAft>
                <a:spcPts val="0"/>
              </a:spcAft>
              <a:buClr>
                <a:srgbClr val="000000"/>
              </a:buClr>
              <a:buSzPts val="1100"/>
              <a:buFont typeface="Arial"/>
              <a:buNone/>
            </a:pPr>
            <a:r>
              <a:rPr lang="en-US" sz="1100" b="0" i="0" u="sng" strike="noStrike" cap="none">
                <a:solidFill>
                  <a:schemeClr val="hlink"/>
                </a:solidFill>
                <a:latin typeface="Gisha"/>
                <a:ea typeface="Gisha"/>
                <a:cs typeface="Gisha"/>
                <a:sym typeface="Gisha"/>
                <a:hlinkClick r:id="rId10"/>
              </a:rPr>
              <a:t>a.gamal@ui.ac.id</a:t>
            </a:r>
            <a:endParaRPr sz="1100" b="0" i="0" u="sng" strike="noStrike" cap="none">
              <a:solidFill>
                <a:schemeClr val="hlink"/>
              </a:solidFill>
              <a:latin typeface="Gisha"/>
              <a:ea typeface="Gisha"/>
              <a:cs typeface="Gisha"/>
              <a:sym typeface="Gisha"/>
              <a:hlinkClick r:id="rId10"/>
            </a:endParaRPr>
          </a:p>
          <a:p>
            <a:pPr marL="12700" marR="0" lvl="0" indent="0" algn="l" rtl="0">
              <a:lnSpc>
                <a:spcPct val="100000"/>
              </a:lnSpc>
              <a:spcBef>
                <a:spcPts val="710"/>
              </a:spcBef>
              <a:spcAft>
                <a:spcPts val="0"/>
              </a:spcAft>
              <a:buClr>
                <a:srgbClr val="000000"/>
              </a:buClr>
              <a:buSzPts val="1400"/>
              <a:buFont typeface="Arial"/>
              <a:buNone/>
            </a:pPr>
            <a:endParaRPr sz="1400" b="0" i="0" u="none" strike="noStrike" cap="none">
              <a:solidFill>
                <a:srgbClr val="000000"/>
              </a:solidFill>
              <a:latin typeface="Gisha"/>
              <a:ea typeface="Gisha"/>
              <a:cs typeface="Gisha"/>
              <a:sym typeface="Gish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76"/>
        <p:cNvGrpSpPr/>
        <p:nvPr/>
      </p:nvGrpSpPr>
      <p:grpSpPr>
        <a:xfrm>
          <a:off x="0" y="0"/>
          <a:ext cx="0" cy="0"/>
          <a:chOff x="0" y="0"/>
          <a:chExt cx="0" cy="0"/>
        </a:xfrm>
      </p:grpSpPr>
      <p:sp>
        <p:nvSpPr>
          <p:cNvPr id="377" name="Google Shape;377;p2"/>
          <p:cNvSpPr txBox="1">
            <a:spLocks noGrp="1"/>
          </p:cNvSpPr>
          <p:nvPr>
            <p:ph type="ftr" idx="11"/>
          </p:nvPr>
        </p:nvSpPr>
        <p:spPr>
          <a:xfrm>
            <a:off x="5646089" y="6435016"/>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378" name="Google Shape;378;p2"/>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379" name="Google Shape;379;p2"/>
          <p:cNvSpPr txBox="1"/>
          <p:nvPr/>
        </p:nvSpPr>
        <p:spPr>
          <a:xfrm>
            <a:off x="1201549" y="60175"/>
            <a:ext cx="10657500" cy="690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4400"/>
              <a:buFont typeface="Arial"/>
              <a:buNone/>
            </a:pPr>
            <a:r>
              <a:rPr lang="en-US" sz="4400" b="1"/>
              <a:t>DMF Outcome and Output Indicator</a:t>
            </a:r>
            <a:endParaRPr sz="4400" b="1" i="1" u="none" strike="noStrike" cap="none">
              <a:solidFill>
                <a:srgbClr val="000000"/>
              </a:solidFill>
              <a:latin typeface="Arial"/>
              <a:ea typeface="Arial"/>
              <a:cs typeface="Arial"/>
              <a:sym typeface="Arial"/>
            </a:endParaRPr>
          </a:p>
        </p:txBody>
      </p:sp>
      <p:sp>
        <p:nvSpPr>
          <p:cNvPr id="380" name="Google Shape;380;p2"/>
          <p:cNvSpPr txBox="1"/>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UNIVERSITAS INDONESIA</a:t>
            </a:r>
            <a:endParaRPr sz="1200" b="0" i="0" u="none" strike="noStrike" cap="none">
              <a:solidFill>
                <a:srgbClr val="000000"/>
              </a:solidFill>
              <a:latin typeface="Calibri"/>
              <a:ea typeface="Calibri"/>
              <a:cs typeface="Calibri"/>
              <a:sym typeface="Calibri"/>
            </a:endParaRPr>
          </a:p>
        </p:txBody>
      </p:sp>
      <p:graphicFrame>
        <p:nvGraphicFramePr>
          <p:cNvPr id="381" name="Google Shape;381;p2"/>
          <p:cNvGraphicFramePr/>
          <p:nvPr/>
        </p:nvGraphicFramePr>
        <p:xfrm>
          <a:off x="283525" y="1341250"/>
          <a:ext cx="5362575" cy="4429760"/>
        </p:xfrm>
        <a:graphic>
          <a:graphicData uri="http://schemas.openxmlformats.org/drawingml/2006/table">
            <a:tbl>
              <a:tblPr>
                <a:noFill/>
                <a:tableStyleId>{0F6501B8-1294-4A45-9CBF-17F583261672}</a:tableStyleId>
              </a:tblPr>
              <a:tblGrid>
                <a:gridCol w="1323975">
                  <a:extLst>
                    <a:ext uri="{9D8B030D-6E8A-4147-A177-3AD203B41FA5}">
                      <a16:colId xmlns:a16="http://schemas.microsoft.com/office/drawing/2014/main" val="20000"/>
                    </a:ext>
                  </a:extLst>
                </a:gridCol>
                <a:gridCol w="59055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256222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Target</a:t>
                      </a:r>
                      <a:endParaRPr sz="1100" b="1">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Nilai</a:t>
                      </a:r>
                      <a:endParaRPr sz="1100" b="1">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Pencapaian</a:t>
                      </a:r>
                      <a:endParaRPr sz="1100" b="1">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Alasan/Pencapaian</a:t>
                      </a:r>
                      <a:endParaRPr sz="1100" b="1">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5568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Peningkatan Revenue</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50%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Pada Januari-Juli 2023 terdapat pemasukan sebesar Rp539.340.151, di mana 2016-2022 pemasukan Rp358.562.228 (Peningkatan 50%)</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59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Partisipasi wanita pada program Inkubasi Startup</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8%</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30%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Di  awal penyelenggaraan program inkubasi startup sudah disyaratkan untuk minimal 30% partisipan wanita</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59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Startup mencapai level akselerasi</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Terdapat tiga startup dalam fase </a:t>
                      </a:r>
                      <a:r>
                        <a:rPr lang="en-US" sz="1100" i="1">
                          <a:latin typeface="Times New Roman"/>
                          <a:ea typeface="Times New Roman"/>
                          <a:cs typeface="Times New Roman"/>
                          <a:sym typeface="Times New Roman"/>
                        </a:rPr>
                        <a:t>scale up </a:t>
                      </a:r>
                      <a:r>
                        <a:rPr lang="en-US" sz="1100">
                          <a:latin typeface="Times New Roman"/>
                          <a:ea typeface="Times New Roman"/>
                          <a:cs typeface="Times New Roman"/>
                          <a:sym typeface="Times New Roman"/>
                        </a:rPr>
                        <a:t>pada tahun 2023</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Penelitian Terpublikasi Internasional</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Banyak penelitian yang terpublikasi internasional dan target hibah inovasi mencakup publikasi internasional</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Projek R&amp;D mencapai TRL 9</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Terdapat hasil penelitian yang sudah berlisensi, sehingga TRL sudah mencapai 9</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59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Kolaborasi Penelitian Internasional</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Terdapat mitra potensial hasil penjajakan Hannover Messe</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graphicFrame>
        <p:nvGraphicFramePr>
          <p:cNvPr id="382" name="Google Shape;382;p2"/>
          <p:cNvGraphicFramePr/>
          <p:nvPr/>
        </p:nvGraphicFramePr>
        <p:xfrm>
          <a:off x="5826575" y="1341250"/>
          <a:ext cx="5362575" cy="4251960"/>
        </p:xfrm>
        <a:graphic>
          <a:graphicData uri="http://schemas.openxmlformats.org/drawingml/2006/table">
            <a:tbl>
              <a:tblPr>
                <a:noFill/>
                <a:tableStyleId>{0F6501B8-1294-4A45-9CBF-17F583261672}</a:tableStyleId>
              </a:tblPr>
              <a:tblGrid>
                <a:gridCol w="1323975">
                  <a:extLst>
                    <a:ext uri="{9D8B030D-6E8A-4147-A177-3AD203B41FA5}">
                      <a16:colId xmlns:a16="http://schemas.microsoft.com/office/drawing/2014/main" val="20000"/>
                    </a:ext>
                  </a:extLst>
                </a:gridCol>
                <a:gridCol w="59055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256222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Target</a:t>
                      </a:r>
                      <a:endParaRPr sz="1100" b="1">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Nilai</a:t>
                      </a:r>
                      <a:endParaRPr sz="1100" b="1">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Pencapaian</a:t>
                      </a:r>
                      <a:endParaRPr sz="1100" b="1">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Alasan/Pencapaian</a:t>
                      </a:r>
                      <a:endParaRPr sz="1100" b="1">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Kerjasama dengan Industri</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Per Tahun 2023 ada 5 kerjasama industri yang terjalin (sudah PKS), dan sebanyak 11 lisensi produk dalam tahap penjajakan Kerjasama</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175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Mahasiswa terlibat dalam program Inkubasi Bisnis dan Inovasi</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100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87</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Pada tahun 2023 terdapat 29 kelompok inkubasi yang terdiri dari 3 orang per kelompok. Masih akan ada WMK</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13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Instalasi dan Sertifikasi Laboratorium</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Terdapat 5 laboratorium dan 6 TF yang direncanakan, yang mana pengadaannya oleh Kemendikbud</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7940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Instalasi dan Sertifikasi Teaching Factory</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Sudah terdapat 2 TF yang terpasang, yang mana pengadaannya oleh Kemendikbud</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Fasilitas Inkubasi Startup</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L="88900" marR="88900" marT="88900" marB="88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Sudah terdapat 1 fasilitas inkubasi Startup berupa ruang Tenant, dan direncanakan dua fasilitas yang mana pengadaannya oleh Kemendikbud</a:t>
                      </a:r>
                      <a:endParaRPr sz="1100">
                        <a:latin typeface="Times New Roman"/>
                        <a:ea typeface="Times New Roman"/>
                        <a:cs typeface="Times New Roman"/>
                        <a:sym typeface="Times New Roman"/>
                      </a:endParaRPr>
                    </a:p>
                  </a:txBody>
                  <a:tcPr marL="88900" marR="88900" marT="88900" marB="88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
          <p:cNvSpPr txBox="1"/>
          <p:nvPr/>
        </p:nvSpPr>
        <p:spPr>
          <a:xfrm>
            <a:off x="1201553" y="122007"/>
            <a:ext cx="10365600" cy="567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3600" b="1" dirty="0">
                <a:solidFill>
                  <a:schemeClr val="dk1"/>
                </a:solidFill>
              </a:rPr>
              <a:t>PHLN Procurement Progress</a:t>
            </a:r>
            <a:endParaRPr sz="8500" b="1" i="1" u="none" strike="noStrike" cap="none" dirty="0">
              <a:solidFill>
                <a:schemeClr val="dk1"/>
              </a:solidFill>
              <a:latin typeface="Calibri"/>
              <a:ea typeface="Calibri"/>
              <a:cs typeface="Calibri"/>
              <a:sym typeface="Calibri"/>
            </a:endParaRPr>
          </a:p>
        </p:txBody>
      </p:sp>
      <p:sp>
        <p:nvSpPr>
          <p:cNvPr id="388" name="Google Shape;388;p3"/>
          <p:cNvSpPr txBox="1">
            <a:spLocks noGrp="1"/>
          </p:cNvSpPr>
          <p:nvPr>
            <p:ph type="ftr" idx="11"/>
          </p:nvPr>
        </p:nvSpPr>
        <p:spPr>
          <a:xfrm>
            <a:off x="5690913" y="6464324"/>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389" name="Google Shape;389;p3"/>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390" name="Google Shape;390;p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800"/>
              <a:buNone/>
            </a:pPr>
            <a:fld id="{00000000-1234-1234-1234-123412341234}" type="slidenum">
              <a:rPr lang="en-US"/>
              <a:t>3</a:t>
            </a:fld>
            <a:endParaRPr/>
          </a:p>
        </p:txBody>
      </p:sp>
      <p:graphicFrame>
        <p:nvGraphicFramePr>
          <p:cNvPr id="391" name="Google Shape;391;p3"/>
          <p:cNvGraphicFramePr/>
          <p:nvPr/>
        </p:nvGraphicFramePr>
        <p:xfrm>
          <a:off x="388200" y="2186200"/>
          <a:ext cx="4838700" cy="2767277"/>
        </p:xfrm>
        <a:graphic>
          <a:graphicData uri="http://schemas.openxmlformats.org/drawingml/2006/table">
            <a:tbl>
              <a:tblPr firstRow="1" bandRow="1">
                <a:noFill/>
                <a:tableStyleId>{939667FD-11B7-430E-B63F-922AC6FA5EB5}</a:tableStyleId>
              </a:tblPr>
              <a:tblGrid>
                <a:gridCol w="857250">
                  <a:extLst>
                    <a:ext uri="{9D8B030D-6E8A-4147-A177-3AD203B41FA5}">
                      <a16:colId xmlns:a16="http://schemas.microsoft.com/office/drawing/2014/main" val="20000"/>
                    </a:ext>
                  </a:extLst>
                </a:gridCol>
                <a:gridCol w="2200275">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885825">
                  <a:extLst>
                    <a:ext uri="{9D8B030D-6E8A-4147-A177-3AD203B41FA5}">
                      <a16:colId xmlns:a16="http://schemas.microsoft.com/office/drawing/2014/main" val="20003"/>
                    </a:ext>
                  </a:extLst>
                </a:gridCol>
              </a:tblGrid>
              <a:tr h="203200">
                <a:tc>
                  <a:txBody>
                    <a:bodyPr/>
                    <a:lstStyle/>
                    <a:p>
                      <a:pPr marL="0" lvl="0" indent="0" algn="ctr" rtl="0">
                        <a:spcBef>
                          <a:spcPts val="0"/>
                        </a:spcBef>
                        <a:spcAft>
                          <a:spcPts val="0"/>
                        </a:spcAft>
                        <a:buNone/>
                      </a:pPr>
                      <a:r>
                        <a:rPr lang="en-US" sz="1100" b="1">
                          <a:solidFill>
                            <a:srgbClr val="FFFFFF"/>
                          </a:solidFill>
                          <a:latin typeface="Times New Roman"/>
                          <a:ea typeface="Times New Roman"/>
                          <a:cs typeface="Times New Roman"/>
                          <a:sym typeface="Times New Roman"/>
                        </a:rPr>
                        <a:t>Package Number</a:t>
                      </a:r>
                      <a:endParaRPr sz="1100" b="1">
                        <a:solidFill>
                          <a:srgbClr val="FFFFFF"/>
                        </a:solidFill>
                        <a:latin typeface="Times New Roman"/>
                        <a:ea typeface="Times New Roman"/>
                        <a:cs typeface="Times New Roman"/>
                        <a:sym typeface="Times New Roman"/>
                      </a:endParaRPr>
                    </a:p>
                  </a:txBody>
                  <a:tcPr marL="25400" marR="25400" marT="0" marB="0" anchor="ctr"/>
                </a:tc>
                <a:tc>
                  <a:txBody>
                    <a:bodyPr/>
                    <a:lstStyle/>
                    <a:p>
                      <a:pPr marL="0" lvl="0" indent="0" algn="ctr" rtl="0">
                        <a:spcBef>
                          <a:spcPts val="0"/>
                        </a:spcBef>
                        <a:spcAft>
                          <a:spcPts val="0"/>
                        </a:spcAft>
                        <a:buNone/>
                      </a:pPr>
                      <a:r>
                        <a:rPr lang="en-US" sz="1100" b="1">
                          <a:solidFill>
                            <a:srgbClr val="FFFFFF"/>
                          </a:solidFill>
                          <a:latin typeface="Times New Roman"/>
                          <a:ea typeface="Times New Roman"/>
                          <a:cs typeface="Times New Roman"/>
                          <a:sym typeface="Times New Roman"/>
                        </a:rPr>
                        <a:t>General Description</a:t>
                      </a:r>
                      <a:endParaRPr sz="1100" b="1">
                        <a:solidFill>
                          <a:srgbClr val="FFFFFF"/>
                        </a:solidFill>
                        <a:latin typeface="Times New Roman"/>
                        <a:ea typeface="Times New Roman"/>
                        <a:cs typeface="Times New Roman"/>
                        <a:sym typeface="Times New Roman"/>
                      </a:endParaRPr>
                    </a:p>
                  </a:txBody>
                  <a:tcPr marL="25400" marR="25400" marT="0" marB="0" anchor="ctr"/>
                </a:tc>
                <a:tc>
                  <a:txBody>
                    <a:bodyPr/>
                    <a:lstStyle/>
                    <a:p>
                      <a:pPr marL="0" lvl="0" indent="0" algn="ctr" rtl="0">
                        <a:spcBef>
                          <a:spcPts val="0"/>
                        </a:spcBef>
                        <a:spcAft>
                          <a:spcPts val="0"/>
                        </a:spcAft>
                        <a:buNone/>
                      </a:pPr>
                      <a:r>
                        <a:rPr lang="en-US" sz="1100" b="1">
                          <a:solidFill>
                            <a:srgbClr val="FFFFFF"/>
                          </a:solidFill>
                          <a:latin typeface="Times New Roman"/>
                          <a:ea typeface="Times New Roman"/>
                          <a:cs typeface="Times New Roman"/>
                          <a:sym typeface="Times New Roman"/>
                        </a:rPr>
                        <a:t>Estimated Value </a:t>
                      </a:r>
                      <a:endParaRPr sz="1100" b="1">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1100" b="1">
                          <a:solidFill>
                            <a:srgbClr val="FFFFFF"/>
                          </a:solidFill>
                          <a:latin typeface="Times New Roman"/>
                          <a:ea typeface="Times New Roman"/>
                          <a:cs typeface="Times New Roman"/>
                          <a:sym typeface="Times New Roman"/>
                        </a:rPr>
                        <a:t>(in US Dollar)</a:t>
                      </a:r>
                      <a:endParaRPr sz="1100" b="1">
                        <a:solidFill>
                          <a:srgbClr val="FFFFFF"/>
                        </a:solidFill>
                        <a:latin typeface="Times New Roman"/>
                        <a:ea typeface="Times New Roman"/>
                        <a:cs typeface="Times New Roman"/>
                        <a:sym typeface="Times New Roman"/>
                      </a:endParaRPr>
                    </a:p>
                  </a:txBody>
                  <a:tcPr marL="25400" marR="25400" marT="0" marB="0" anchor="ctr"/>
                </a:tc>
                <a:tc>
                  <a:txBody>
                    <a:bodyPr/>
                    <a:lstStyle/>
                    <a:p>
                      <a:pPr marL="0" lvl="0" indent="0" algn="ctr" rtl="0">
                        <a:spcBef>
                          <a:spcPts val="0"/>
                        </a:spcBef>
                        <a:spcAft>
                          <a:spcPts val="0"/>
                        </a:spcAft>
                        <a:buNone/>
                      </a:pPr>
                      <a:r>
                        <a:rPr lang="en-US" sz="1100" b="1">
                          <a:solidFill>
                            <a:srgbClr val="FFFFFF"/>
                          </a:solidFill>
                          <a:latin typeface="Times New Roman"/>
                          <a:ea typeface="Times New Roman"/>
                          <a:cs typeface="Times New Roman"/>
                          <a:sym typeface="Times New Roman"/>
                        </a:rPr>
                        <a:t>Procurement Method</a:t>
                      </a:r>
                      <a:endParaRPr sz="1100" b="1">
                        <a:solidFill>
                          <a:srgbClr val="FFFFFF"/>
                        </a:solidFill>
                        <a:latin typeface="Times New Roman"/>
                        <a:ea typeface="Times New Roman"/>
                        <a:cs typeface="Times New Roman"/>
                        <a:sym typeface="Times New Roman"/>
                      </a:endParaRPr>
                    </a:p>
                  </a:txBody>
                  <a:tcPr marL="25400" marR="25400" marT="0" marB="0" anchor="ctr"/>
                </a:tc>
                <a:extLst>
                  <a:ext uri="{0D108BD9-81ED-4DB2-BD59-A6C34878D82A}">
                    <a16:rowId xmlns:a16="http://schemas.microsoft.com/office/drawing/2014/main" val="10000"/>
                  </a:ext>
                </a:extLst>
              </a:tr>
              <a:tr h="360000">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CS/UI/01</a:t>
                      </a:r>
                      <a:endParaRPr sz="1200">
                        <a:latin typeface="Times New Roman"/>
                        <a:ea typeface="Times New Roman"/>
                        <a:cs typeface="Times New Roman"/>
                        <a:sym typeface="Times New Roman"/>
                      </a:endParaRPr>
                    </a:p>
                  </a:txBody>
                  <a:tcPr marL="25400" marR="25400" marT="0" marB="0" anchor="ctr"/>
                </a:tc>
                <a:tc>
                  <a:txBody>
                    <a:bodyPr/>
                    <a:lstStyle/>
                    <a:p>
                      <a:pPr marL="0" lvl="0" indent="0" algn="l" rtl="0">
                        <a:lnSpc>
                          <a:spcPct val="115000"/>
                        </a:lnSpc>
                        <a:spcBef>
                          <a:spcPts val="0"/>
                        </a:spcBef>
                        <a:spcAft>
                          <a:spcPts val="0"/>
                        </a:spcAft>
                        <a:buNone/>
                      </a:pPr>
                      <a:r>
                        <a:rPr lang="en-US" sz="1200">
                          <a:latin typeface="Times New Roman"/>
                          <a:ea typeface="Times New Roman"/>
                          <a:cs typeface="Times New Roman"/>
                          <a:sym typeface="Times New Roman"/>
                        </a:rPr>
                        <a:t>Interior Design and Mechanical Electrical Planning Consultant for Teaching Factories and Laboratories Consultant</a:t>
                      </a:r>
                      <a:endParaRPr sz="1100">
                        <a:latin typeface="Times New Roman"/>
                        <a:ea typeface="Times New Roman"/>
                        <a:cs typeface="Times New Roman"/>
                        <a:sym typeface="Times New Roman"/>
                      </a:endParaRPr>
                    </a:p>
                  </a:txBody>
                  <a:tcPr marL="25400" marR="25400" marT="0" marB="0" anchor="ctr"/>
                </a:tc>
                <a:tc>
                  <a:txBody>
                    <a:bodyPr/>
                    <a:lstStyle/>
                    <a:p>
                      <a:pPr marL="0" lvl="0" indent="0" algn="r" rtl="0">
                        <a:spcBef>
                          <a:spcPts val="0"/>
                        </a:spcBef>
                        <a:spcAft>
                          <a:spcPts val="0"/>
                        </a:spcAft>
                        <a:buNone/>
                      </a:pPr>
                      <a:r>
                        <a:rPr lang="en-US" sz="1100">
                          <a:latin typeface="Times New Roman"/>
                          <a:ea typeface="Times New Roman"/>
                          <a:cs typeface="Times New Roman"/>
                          <a:sym typeface="Times New Roman"/>
                        </a:rPr>
                        <a:t>181,858.00</a:t>
                      </a:r>
                      <a:endParaRPr sz="1100">
                        <a:latin typeface="Times New Roman"/>
                        <a:ea typeface="Times New Roman"/>
                        <a:cs typeface="Times New Roman"/>
                        <a:sym typeface="Times New Roman"/>
                      </a:endParaRPr>
                    </a:p>
                  </a:txBody>
                  <a:tcPr marL="25400" marR="25400" marT="0" marB="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CQS</a:t>
                      </a:r>
                      <a:endParaRPr sz="1100">
                        <a:latin typeface="Times New Roman"/>
                        <a:ea typeface="Times New Roman"/>
                        <a:cs typeface="Times New Roman"/>
                        <a:sym typeface="Times New Roman"/>
                      </a:endParaRPr>
                    </a:p>
                  </a:txBody>
                  <a:tcPr marL="25400" marR="25400" marT="0" marB="0" anchor="ctr"/>
                </a:tc>
                <a:extLst>
                  <a:ext uri="{0D108BD9-81ED-4DB2-BD59-A6C34878D82A}">
                    <a16:rowId xmlns:a16="http://schemas.microsoft.com/office/drawing/2014/main" val="10001"/>
                  </a:ext>
                </a:extLst>
              </a:tr>
              <a:tr h="360000">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CS/UI/02A</a:t>
                      </a:r>
                      <a:endParaRPr sz="1200">
                        <a:latin typeface="Times New Roman"/>
                        <a:ea typeface="Times New Roman"/>
                        <a:cs typeface="Times New Roman"/>
                        <a:sym typeface="Times New Roman"/>
                      </a:endParaRPr>
                    </a:p>
                  </a:txBody>
                  <a:tcPr marL="25400" marR="25400" marT="0" marB="0" anchor="ct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EDGE Expert Consultant</a:t>
                      </a:r>
                      <a:endParaRPr sz="1200">
                        <a:latin typeface="Times New Roman"/>
                        <a:ea typeface="Times New Roman"/>
                        <a:cs typeface="Times New Roman"/>
                        <a:sym typeface="Times New Roman"/>
                      </a:endParaRPr>
                    </a:p>
                  </a:txBody>
                  <a:tcPr marL="25400" marR="25400" marT="0" marB="0" anchor="ctr"/>
                </a:tc>
                <a:tc>
                  <a:txBody>
                    <a:bodyPr/>
                    <a:lstStyle/>
                    <a:p>
                      <a:pPr marL="0" lvl="0" indent="0" algn="r" rtl="0">
                        <a:spcBef>
                          <a:spcPts val="0"/>
                        </a:spcBef>
                        <a:spcAft>
                          <a:spcPts val="0"/>
                        </a:spcAft>
                        <a:buNone/>
                      </a:pPr>
                      <a:r>
                        <a:rPr lang="en-US" sz="1100">
                          <a:latin typeface="Times New Roman"/>
                          <a:ea typeface="Times New Roman"/>
                          <a:cs typeface="Times New Roman"/>
                          <a:sym typeface="Times New Roman"/>
                        </a:rPr>
                        <a:t>7,682.00</a:t>
                      </a:r>
                      <a:endParaRPr sz="1100">
                        <a:latin typeface="Times New Roman"/>
                        <a:ea typeface="Times New Roman"/>
                        <a:cs typeface="Times New Roman"/>
                        <a:sym typeface="Times New Roman"/>
                      </a:endParaRPr>
                    </a:p>
                  </a:txBody>
                  <a:tcPr marL="25400" marR="25400" marT="0" marB="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ICS</a:t>
                      </a:r>
                      <a:endParaRPr sz="1100">
                        <a:latin typeface="Times New Roman"/>
                        <a:ea typeface="Times New Roman"/>
                        <a:cs typeface="Times New Roman"/>
                        <a:sym typeface="Times New Roman"/>
                      </a:endParaRPr>
                    </a:p>
                  </a:txBody>
                  <a:tcPr marL="25400" marR="25400" marT="0" marB="0" anchor="ctr"/>
                </a:tc>
                <a:extLst>
                  <a:ext uri="{0D108BD9-81ED-4DB2-BD59-A6C34878D82A}">
                    <a16:rowId xmlns:a16="http://schemas.microsoft.com/office/drawing/2014/main" val="10002"/>
                  </a:ext>
                </a:extLst>
              </a:tr>
              <a:tr h="360000">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CS/UI/02B</a:t>
                      </a:r>
                      <a:endParaRPr sz="1200">
                        <a:latin typeface="Times New Roman"/>
                        <a:ea typeface="Times New Roman"/>
                        <a:cs typeface="Times New Roman"/>
                        <a:sym typeface="Times New Roman"/>
                      </a:endParaRPr>
                    </a:p>
                  </a:txBody>
                  <a:tcPr marL="25400" marR="25400" marT="0" marB="0" anchor="ct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EDGE Auditor Consultant</a:t>
                      </a:r>
                      <a:endParaRPr sz="1200">
                        <a:latin typeface="Times New Roman"/>
                        <a:ea typeface="Times New Roman"/>
                        <a:cs typeface="Times New Roman"/>
                        <a:sym typeface="Times New Roman"/>
                      </a:endParaRPr>
                    </a:p>
                  </a:txBody>
                  <a:tcPr marL="25400" marR="25400" marT="0" marB="0" anchor="ctr"/>
                </a:tc>
                <a:tc>
                  <a:txBody>
                    <a:bodyPr/>
                    <a:lstStyle/>
                    <a:p>
                      <a:pPr marL="0" lvl="0" indent="0" algn="r" rtl="0">
                        <a:spcBef>
                          <a:spcPts val="0"/>
                        </a:spcBef>
                        <a:spcAft>
                          <a:spcPts val="0"/>
                        </a:spcAft>
                        <a:buNone/>
                      </a:pPr>
                      <a:r>
                        <a:rPr lang="en-US" sz="1100">
                          <a:latin typeface="Times New Roman"/>
                          <a:ea typeface="Times New Roman"/>
                          <a:cs typeface="Times New Roman"/>
                          <a:sym typeface="Times New Roman"/>
                        </a:rPr>
                        <a:t>2,242.00</a:t>
                      </a:r>
                      <a:endParaRPr sz="1100">
                        <a:latin typeface="Times New Roman"/>
                        <a:ea typeface="Times New Roman"/>
                        <a:cs typeface="Times New Roman"/>
                        <a:sym typeface="Times New Roman"/>
                      </a:endParaRPr>
                    </a:p>
                  </a:txBody>
                  <a:tcPr marL="25400" marR="25400" marT="0" marB="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ICS</a:t>
                      </a:r>
                      <a:endParaRPr sz="1100">
                        <a:latin typeface="Times New Roman"/>
                        <a:ea typeface="Times New Roman"/>
                        <a:cs typeface="Times New Roman"/>
                        <a:sym typeface="Times New Roman"/>
                      </a:endParaRPr>
                    </a:p>
                  </a:txBody>
                  <a:tcPr marL="25400" marR="25400" marT="0" marB="0" anchor="ctr"/>
                </a:tc>
                <a:extLst>
                  <a:ext uri="{0D108BD9-81ED-4DB2-BD59-A6C34878D82A}">
                    <a16:rowId xmlns:a16="http://schemas.microsoft.com/office/drawing/2014/main" val="10003"/>
                  </a:ext>
                </a:extLst>
              </a:tr>
              <a:tr h="360000">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CS/UI/03</a:t>
                      </a:r>
                      <a:endParaRPr sz="1200">
                        <a:latin typeface="Times New Roman"/>
                        <a:ea typeface="Times New Roman"/>
                        <a:cs typeface="Times New Roman"/>
                        <a:sym typeface="Times New Roman"/>
                      </a:endParaRPr>
                    </a:p>
                  </a:txBody>
                  <a:tcPr marL="25400" marR="25400" marT="0" marB="0" anchor="ctr"/>
                </a:tc>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Technical Consultant</a:t>
                      </a:r>
                      <a:endParaRPr sz="1200">
                        <a:latin typeface="Times New Roman"/>
                        <a:ea typeface="Times New Roman"/>
                        <a:cs typeface="Times New Roman"/>
                        <a:sym typeface="Times New Roman"/>
                      </a:endParaRPr>
                    </a:p>
                  </a:txBody>
                  <a:tcPr marL="25400" marR="25400" marT="0" marB="0" anchor="ctr"/>
                </a:tc>
                <a:tc>
                  <a:txBody>
                    <a:bodyPr/>
                    <a:lstStyle/>
                    <a:p>
                      <a:pPr marL="0" lvl="0" indent="0" algn="r" rtl="0">
                        <a:spcBef>
                          <a:spcPts val="0"/>
                        </a:spcBef>
                        <a:spcAft>
                          <a:spcPts val="0"/>
                        </a:spcAft>
                        <a:buNone/>
                      </a:pPr>
                      <a:r>
                        <a:rPr lang="en-US" sz="1100">
                          <a:latin typeface="Times New Roman"/>
                          <a:ea typeface="Times New Roman"/>
                          <a:cs typeface="Times New Roman"/>
                          <a:sym typeface="Times New Roman"/>
                        </a:rPr>
                        <a:t>16,552.00</a:t>
                      </a:r>
                      <a:endParaRPr sz="1100">
                        <a:latin typeface="Times New Roman"/>
                        <a:ea typeface="Times New Roman"/>
                        <a:cs typeface="Times New Roman"/>
                        <a:sym typeface="Times New Roman"/>
                      </a:endParaRPr>
                    </a:p>
                  </a:txBody>
                  <a:tcPr marL="25400" marR="25400" marT="0" marB="0" anchor="ct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ICS</a:t>
                      </a:r>
                      <a:endParaRPr sz="1100">
                        <a:latin typeface="Times New Roman"/>
                        <a:ea typeface="Times New Roman"/>
                        <a:cs typeface="Times New Roman"/>
                        <a:sym typeface="Times New Roman"/>
                      </a:endParaRPr>
                    </a:p>
                  </a:txBody>
                  <a:tcPr marL="25400" marR="25400" marT="0" marB="0" anchor="ctr"/>
                </a:tc>
                <a:extLst>
                  <a:ext uri="{0D108BD9-81ED-4DB2-BD59-A6C34878D82A}">
                    <a16:rowId xmlns:a16="http://schemas.microsoft.com/office/drawing/2014/main" val="10004"/>
                  </a:ext>
                </a:extLst>
              </a:tr>
              <a:tr h="360000">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Total</a:t>
                      </a:r>
                      <a:endParaRPr sz="1100" b="1">
                        <a:latin typeface="Times New Roman"/>
                        <a:ea typeface="Times New Roman"/>
                        <a:cs typeface="Times New Roman"/>
                        <a:sym typeface="Times New Roman"/>
                      </a:endParaRPr>
                    </a:p>
                  </a:txBody>
                  <a:tcPr marL="25400" marR="25400" marT="0" marB="0" anchor="ctr"/>
                </a:tc>
                <a:tc>
                  <a:txBody>
                    <a:bodyPr/>
                    <a:lstStyle/>
                    <a:p>
                      <a:pPr marL="0" lvl="0" indent="0" algn="l" rtl="0">
                        <a:spcBef>
                          <a:spcPts val="0"/>
                        </a:spcBef>
                        <a:spcAft>
                          <a:spcPts val="0"/>
                        </a:spcAft>
                        <a:buNone/>
                      </a:pPr>
                      <a:endParaRPr sz="1100">
                        <a:latin typeface="Times New Roman"/>
                        <a:ea typeface="Times New Roman"/>
                        <a:cs typeface="Times New Roman"/>
                        <a:sym typeface="Times New Roman"/>
                      </a:endParaRPr>
                    </a:p>
                  </a:txBody>
                  <a:tcPr marL="25400" marR="25400" marT="0" marB="0" anchor="ctr"/>
                </a:tc>
                <a:tc>
                  <a:txBody>
                    <a:bodyPr/>
                    <a:lstStyle/>
                    <a:p>
                      <a:pPr marL="0" lvl="0" indent="0" algn="r" rtl="0">
                        <a:spcBef>
                          <a:spcPts val="0"/>
                        </a:spcBef>
                        <a:spcAft>
                          <a:spcPts val="0"/>
                        </a:spcAft>
                        <a:buNone/>
                      </a:pPr>
                      <a:r>
                        <a:rPr lang="en-US" sz="1100" b="1">
                          <a:latin typeface="Times New Roman"/>
                          <a:ea typeface="Times New Roman"/>
                          <a:cs typeface="Times New Roman"/>
                          <a:sym typeface="Times New Roman"/>
                        </a:rPr>
                        <a:t>208,334.00</a:t>
                      </a:r>
                      <a:endParaRPr sz="1100" b="1">
                        <a:latin typeface="Times New Roman"/>
                        <a:ea typeface="Times New Roman"/>
                        <a:cs typeface="Times New Roman"/>
                        <a:sym typeface="Times New Roman"/>
                      </a:endParaRPr>
                    </a:p>
                  </a:txBody>
                  <a:tcPr marL="25400" marR="25400" marT="0" marB="0" anchor="ctr"/>
                </a:tc>
                <a:tc>
                  <a:txBody>
                    <a:bodyPr/>
                    <a:lstStyle/>
                    <a:p>
                      <a:pPr marL="0" lvl="0" indent="0" algn="l" rtl="0">
                        <a:spcBef>
                          <a:spcPts val="0"/>
                        </a:spcBef>
                        <a:spcAft>
                          <a:spcPts val="0"/>
                        </a:spcAft>
                        <a:buNone/>
                      </a:pPr>
                      <a:endParaRPr sz="1100" b="1">
                        <a:latin typeface="Times New Roman"/>
                        <a:ea typeface="Times New Roman"/>
                        <a:cs typeface="Times New Roman"/>
                        <a:sym typeface="Times New Roman"/>
                      </a:endParaRPr>
                    </a:p>
                  </a:txBody>
                  <a:tcPr marL="25400" marR="25400" marT="0" marB="0" anchor="ctr"/>
                </a:tc>
                <a:extLst>
                  <a:ext uri="{0D108BD9-81ED-4DB2-BD59-A6C34878D82A}">
                    <a16:rowId xmlns:a16="http://schemas.microsoft.com/office/drawing/2014/main" val="10005"/>
                  </a:ext>
                </a:extLst>
              </a:tr>
            </a:tbl>
          </a:graphicData>
        </a:graphic>
      </p:graphicFrame>
      <p:sp>
        <p:nvSpPr>
          <p:cNvPr id="392" name="Google Shape;392;p3"/>
          <p:cNvSpPr txBox="1"/>
          <p:nvPr/>
        </p:nvSpPr>
        <p:spPr>
          <a:xfrm>
            <a:off x="5543550" y="2228313"/>
            <a:ext cx="6168000" cy="2696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1600">
                <a:solidFill>
                  <a:schemeClr val="dk1"/>
                </a:solidFill>
                <a:latin typeface="Times New Roman"/>
                <a:ea typeface="Times New Roman"/>
                <a:cs typeface="Times New Roman"/>
                <a:sym typeface="Times New Roman"/>
              </a:rPr>
              <a:t>Untuk pengadaan yang dilakukan pada tahun 2024 dan seterusnya, masih dilakukan finalisasi untuk daftar fasilitas yang diadakan dengan kelompok produk inovasi terkait. Untuk konsultan ruang dalam untuk </a:t>
            </a:r>
            <a:r>
              <a:rPr lang="en-US" sz="1600" i="1">
                <a:solidFill>
                  <a:schemeClr val="dk1"/>
                </a:solidFill>
                <a:latin typeface="Times New Roman"/>
                <a:ea typeface="Times New Roman"/>
                <a:cs typeface="Times New Roman"/>
                <a:sym typeface="Times New Roman"/>
              </a:rPr>
              <a:t>teaching factory </a:t>
            </a:r>
            <a:r>
              <a:rPr lang="en-US" sz="1600">
                <a:solidFill>
                  <a:schemeClr val="dk1"/>
                </a:solidFill>
                <a:latin typeface="Times New Roman"/>
                <a:ea typeface="Times New Roman"/>
                <a:cs typeface="Times New Roman"/>
                <a:sym typeface="Times New Roman"/>
              </a:rPr>
              <a:t>dan laboratorium pada gedung STP UI sudah dalam proses kontrak dengan sumber pendanaan dari Dana Masyarakat Universitas Indonesia, sedangkan untuk fasilitas di luar gedung STP sedang melalui proses peninjauan oleh ADB dan Kemendikbud Ristek dengan sejumlah 1 paket pengadaan konsultan firma dan 3 paket pengadaan konsultan individual dengan rincian sebagai berikut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
          <p:cNvSpPr txBox="1"/>
          <p:nvPr/>
        </p:nvSpPr>
        <p:spPr>
          <a:xfrm>
            <a:off x="1162973" y="157913"/>
            <a:ext cx="8352900" cy="582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3700" b="1">
                <a:solidFill>
                  <a:schemeClr val="dk1"/>
                </a:solidFill>
              </a:rPr>
              <a:t>Financial Progress</a:t>
            </a:r>
            <a:endParaRPr sz="2500" b="0" i="0" u="none" strike="noStrike" cap="none">
              <a:solidFill>
                <a:srgbClr val="000000"/>
              </a:solidFill>
              <a:latin typeface="Arial"/>
              <a:ea typeface="Arial"/>
              <a:cs typeface="Arial"/>
              <a:sym typeface="Arial"/>
            </a:endParaRPr>
          </a:p>
        </p:txBody>
      </p:sp>
      <p:sp>
        <p:nvSpPr>
          <p:cNvPr id="398" name="Google Shape;398;p6"/>
          <p:cNvSpPr txBox="1">
            <a:spLocks noGrp="1"/>
          </p:cNvSpPr>
          <p:nvPr>
            <p:ph type="ftr" idx="11"/>
          </p:nvPr>
        </p:nvSpPr>
        <p:spPr>
          <a:xfrm>
            <a:off x="5690913" y="6464324"/>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399" name="Google Shape;399;p6"/>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00" name="Google Shape;400;p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800"/>
              <a:buNone/>
            </a:pPr>
            <a:fld id="{00000000-1234-1234-1234-123412341234}" type="slidenum">
              <a:rPr lang="en-US"/>
              <a:t>4</a:t>
            </a:fld>
            <a:endParaRPr/>
          </a:p>
        </p:txBody>
      </p:sp>
      <p:graphicFrame>
        <p:nvGraphicFramePr>
          <p:cNvPr id="401" name="Google Shape;401;p6"/>
          <p:cNvGraphicFramePr/>
          <p:nvPr/>
        </p:nvGraphicFramePr>
        <p:xfrm>
          <a:off x="270325" y="1349825"/>
          <a:ext cx="5731200" cy="2026857"/>
        </p:xfrm>
        <a:graphic>
          <a:graphicData uri="http://schemas.openxmlformats.org/drawingml/2006/table">
            <a:tbl>
              <a:tblPr>
                <a:noFill/>
                <a:tableStyleId>{DF545A6D-3E7A-43F4-BE2B-5A9315DA8FFA}</a:tableStyleId>
              </a:tblPr>
              <a:tblGrid>
                <a:gridCol w="1905300">
                  <a:extLst>
                    <a:ext uri="{9D8B030D-6E8A-4147-A177-3AD203B41FA5}">
                      <a16:colId xmlns:a16="http://schemas.microsoft.com/office/drawing/2014/main" val="20000"/>
                    </a:ext>
                  </a:extLst>
                </a:gridCol>
                <a:gridCol w="956475">
                  <a:extLst>
                    <a:ext uri="{9D8B030D-6E8A-4147-A177-3AD203B41FA5}">
                      <a16:colId xmlns:a16="http://schemas.microsoft.com/office/drawing/2014/main" val="20001"/>
                    </a:ext>
                  </a:extLst>
                </a:gridCol>
                <a:gridCol w="956475">
                  <a:extLst>
                    <a:ext uri="{9D8B030D-6E8A-4147-A177-3AD203B41FA5}">
                      <a16:colId xmlns:a16="http://schemas.microsoft.com/office/drawing/2014/main" val="20002"/>
                    </a:ext>
                  </a:extLst>
                </a:gridCol>
                <a:gridCol w="956475">
                  <a:extLst>
                    <a:ext uri="{9D8B030D-6E8A-4147-A177-3AD203B41FA5}">
                      <a16:colId xmlns:a16="http://schemas.microsoft.com/office/drawing/2014/main" val="20003"/>
                    </a:ext>
                  </a:extLst>
                </a:gridCol>
                <a:gridCol w="956475">
                  <a:extLst>
                    <a:ext uri="{9D8B030D-6E8A-4147-A177-3AD203B41FA5}">
                      <a16:colId xmlns:a16="http://schemas.microsoft.com/office/drawing/2014/main" val="20004"/>
                    </a:ext>
                  </a:extLst>
                </a:gridCol>
              </a:tblGrid>
              <a:tr h="190500">
                <a:tc rowSpan="2">
                  <a:txBody>
                    <a:bodyPr/>
                    <a:lstStyle/>
                    <a:p>
                      <a:pPr marL="0" lvl="0" indent="0" algn="ctr" rtl="0">
                        <a:lnSpc>
                          <a:spcPct val="115000"/>
                        </a:lnSpc>
                        <a:spcBef>
                          <a:spcPts val="0"/>
                        </a:spcBef>
                        <a:spcAft>
                          <a:spcPts val="0"/>
                        </a:spcAft>
                        <a:buNone/>
                      </a:pPr>
                      <a:r>
                        <a:rPr lang="en-US" sz="900" b="1">
                          <a:latin typeface="Times New Roman"/>
                          <a:ea typeface="Times New Roman"/>
                          <a:cs typeface="Times New Roman"/>
                          <a:sym typeface="Times New Roman"/>
                        </a:rPr>
                        <a:t>Komponen (Mata Anggaran)</a:t>
                      </a:r>
                      <a:endParaRPr sz="900" b="1">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gridSpan="2">
                  <a:txBody>
                    <a:bodyPr/>
                    <a:lstStyle/>
                    <a:p>
                      <a:pPr marL="0" lvl="0" indent="0" algn="ctr" rtl="0">
                        <a:lnSpc>
                          <a:spcPct val="115000"/>
                        </a:lnSpc>
                        <a:spcBef>
                          <a:spcPts val="0"/>
                        </a:spcBef>
                        <a:spcAft>
                          <a:spcPts val="0"/>
                        </a:spcAft>
                        <a:buNone/>
                      </a:pPr>
                      <a:r>
                        <a:rPr lang="en-US" sz="900" b="1">
                          <a:latin typeface="Times New Roman"/>
                          <a:ea typeface="Times New Roman"/>
                          <a:cs typeface="Times New Roman"/>
                          <a:sym typeface="Times New Roman"/>
                        </a:rPr>
                        <a:t>2023</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US" sz="900" b="1">
                          <a:latin typeface="Times New Roman"/>
                          <a:ea typeface="Times New Roman"/>
                          <a:cs typeface="Times New Roman"/>
                          <a:sym typeface="Times New Roman"/>
                        </a:rPr>
                        <a:t>Nilai Serapan</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19050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b="1">
                          <a:latin typeface="Times New Roman"/>
                          <a:ea typeface="Times New Roman"/>
                          <a:cs typeface="Times New Roman"/>
                          <a:sym typeface="Times New Roman"/>
                        </a:rPr>
                        <a:t>Loan</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sz="900" b="1">
                          <a:latin typeface="Times New Roman"/>
                          <a:ea typeface="Times New Roman"/>
                          <a:cs typeface="Times New Roman"/>
                          <a:sym typeface="Times New Roman"/>
                        </a:rPr>
                        <a:t>GOI</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sz="900" b="1">
                          <a:latin typeface="Times New Roman"/>
                          <a:ea typeface="Times New Roman"/>
                          <a:cs typeface="Times New Roman"/>
                          <a:sym typeface="Times New Roman"/>
                        </a:rPr>
                        <a:t>Loan</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US" sz="900" b="1">
                          <a:latin typeface="Times New Roman"/>
                          <a:ea typeface="Times New Roman"/>
                          <a:cs typeface="Times New Roman"/>
                          <a:sym typeface="Times New Roman"/>
                        </a:rPr>
                        <a:t>GOI</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190500">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95275">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Peningkatan Fasilitas R&amp;D dan Inovasi</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3"/>
                  </a:ext>
                </a:extLst>
              </a:tr>
              <a:tr h="190500">
                <a:tc>
                  <a:txBody>
                    <a:bodyPr/>
                    <a:lstStyle/>
                    <a:p>
                      <a:pPr marL="0" lvl="0" indent="0" algn="r" rtl="0">
                        <a:lnSpc>
                          <a:spcPct val="115000"/>
                        </a:lnSpc>
                        <a:spcBef>
                          <a:spcPts val="0"/>
                        </a:spcBef>
                        <a:spcAft>
                          <a:spcPts val="0"/>
                        </a:spcAft>
                        <a:buNone/>
                      </a:pPr>
                      <a:r>
                        <a:rPr lang="en-US" sz="900" b="1">
                          <a:latin typeface="Times New Roman"/>
                          <a:ea typeface="Times New Roman"/>
                          <a:cs typeface="Times New Roman"/>
                          <a:sym typeface="Times New Roman"/>
                        </a:rPr>
                        <a:t>JPY</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¥ 30.812.500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4"/>
                  </a:ext>
                </a:extLst>
              </a:tr>
              <a:tr h="190500">
                <a:tc>
                  <a:txBody>
                    <a:bodyPr/>
                    <a:lstStyle/>
                    <a:p>
                      <a:pPr marL="0" lvl="0" indent="0" algn="r" rtl="0">
                        <a:lnSpc>
                          <a:spcPct val="115000"/>
                        </a:lnSpc>
                        <a:spcBef>
                          <a:spcPts val="0"/>
                        </a:spcBef>
                        <a:spcAft>
                          <a:spcPts val="0"/>
                        </a:spcAft>
                        <a:buNone/>
                      </a:pPr>
                      <a:r>
                        <a:rPr lang="en-US" sz="900" b="1">
                          <a:latin typeface="Times New Roman"/>
                          <a:ea typeface="Times New Roman"/>
                          <a:cs typeface="Times New Roman"/>
                          <a:sym typeface="Times New Roman"/>
                        </a:rPr>
                        <a:t>IDR</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Rp 3.259.962.500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5"/>
                  </a:ext>
                </a:extLst>
              </a:tr>
              <a:tr h="190500">
                <a:tc rowSpan="3">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Perencanaan Interior untuk Laboratorium dan Teaching Factory</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3">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3.260.000.000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3">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2.845.711.000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rowSpan="3">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852.500.000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155.289.000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7"/>
                  </a:ext>
                </a:extLst>
              </a:tr>
              <a:tr h="1905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259.000.000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402" name="Google Shape;402;p6"/>
          <p:cNvGraphicFramePr/>
          <p:nvPr/>
        </p:nvGraphicFramePr>
        <p:xfrm>
          <a:off x="6268725" y="216350"/>
          <a:ext cx="5731200" cy="5586924"/>
        </p:xfrm>
        <a:graphic>
          <a:graphicData uri="http://schemas.openxmlformats.org/drawingml/2006/table">
            <a:tbl>
              <a:tblPr>
                <a:noFill/>
                <a:tableStyleId>{DF545A6D-3E7A-43F4-BE2B-5A9315DA8FFA}</a:tableStyleId>
              </a:tblPr>
              <a:tblGrid>
                <a:gridCol w="1905300">
                  <a:extLst>
                    <a:ext uri="{9D8B030D-6E8A-4147-A177-3AD203B41FA5}">
                      <a16:colId xmlns:a16="http://schemas.microsoft.com/office/drawing/2014/main" val="20000"/>
                    </a:ext>
                  </a:extLst>
                </a:gridCol>
                <a:gridCol w="956475">
                  <a:extLst>
                    <a:ext uri="{9D8B030D-6E8A-4147-A177-3AD203B41FA5}">
                      <a16:colId xmlns:a16="http://schemas.microsoft.com/office/drawing/2014/main" val="20001"/>
                    </a:ext>
                  </a:extLst>
                </a:gridCol>
                <a:gridCol w="956475">
                  <a:extLst>
                    <a:ext uri="{9D8B030D-6E8A-4147-A177-3AD203B41FA5}">
                      <a16:colId xmlns:a16="http://schemas.microsoft.com/office/drawing/2014/main" val="20002"/>
                    </a:ext>
                  </a:extLst>
                </a:gridCol>
                <a:gridCol w="956475">
                  <a:extLst>
                    <a:ext uri="{9D8B030D-6E8A-4147-A177-3AD203B41FA5}">
                      <a16:colId xmlns:a16="http://schemas.microsoft.com/office/drawing/2014/main" val="20003"/>
                    </a:ext>
                  </a:extLst>
                </a:gridCol>
                <a:gridCol w="956475">
                  <a:extLst>
                    <a:ext uri="{9D8B030D-6E8A-4147-A177-3AD203B41FA5}">
                      <a16:colId xmlns:a16="http://schemas.microsoft.com/office/drawing/2014/main" val="20004"/>
                    </a:ext>
                  </a:extLst>
                </a:gridCol>
              </a:tblGrid>
              <a:tr h="295275">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Peningkatan System Inovasi dan Kemitraan</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0"/>
                  </a:ext>
                </a:extLst>
              </a:tr>
              <a:tr h="200025">
                <a:tc>
                  <a:txBody>
                    <a:bodyPr/>
                    <a:lstStyle/>
                    <a:p>
                      <a:pPr marL="0" lvl="0" indent="0" algn="r" rtl="0">
                        <a:lnSpc>
                          <a:spcPct val="115000"/>
                        </a:lnSpc>
                        <a:spcBef>
                          <a:spcPts val="0"/>
                        </a:spcBef>
                        <a:spcAft>
                          <a:spcPts val="0"/>
                        </a:spcAft>
                        <a:buNone/>
                      </a:pPr>
                      <a:r>
                        <a:rPr lang="en-US" sz="900" b="1">
                          <a:latin typeface="Times New Roman"/>
                          <a:ea typeface="Times New Roman"/>
                          <a:cs typeface="Times New Roman"/>
                          <a:sym typeface="Times New Roman"/>
                        </a:rPr>
                        <a:t>JPY</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¥ 231.413.646</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119.733.785</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1"/>
                  </a:ext>
                </a:extLst>
              </a:tr>
              <a:tr h="200025">
                <a:tc>
                  <a:txBody>
                    <a:bodyPr/>
                    <a:lstStyle/>
                    <a:p>
                      <a:pPr marL="0" lvl="0" indent="0" algn="r" rtl="0">
                        <a:lnSpc>
                          <a:spcPct val="115000"/>
                        </a:lnSpc>
                        <a:spcBef>
                          <a:spcPts val="0"/>
                        </a:spcBef>
                        <a:spcAft>
                          <a:spcPts val="0"/>
                        </a:spcAft>
                        <a:buNone/>
                      </a:pPr>
                      <a:r>
                        <a:rPr lang="en-US" sz="900" b="1">
                          <a:latin typeface="Times New Roman"/>
                          <a:ea typeface="Times New Roman"/>
                          <a:cs typeface="Times New Roman"/>
                          <a:sym typeface="Times New Roman"/>
                        </a:rPr>
                        <a:t>IDR</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Rp 24.483.563.762</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2"/>
                  </a:ext>
                </a:extLst>
              </a:tr>
              <a:tr h="4095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Pengembangan Produk (Hibah Riset: Program Pendanaan Inovasi)</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19.125.333.333</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9.540.739.860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Hibah Eksternal untuk Pengembangan Inovasi</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7.000.000.000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12.062.624.122</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Hibah Internal untuk Pengembangan Inovasi</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2.216.250.240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1.440.902.800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Business Gathering/Matching</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217.876.667</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TRL assessment team training</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202.500.000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TRL assessment</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202.500.000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Coaching Clinic Patent Drafting</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109.097.068</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IP education / workshop</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195.000.000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IP Registration</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230.000.000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IP Promotion (Exhibition)</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275.000.000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Mediation of Substantive Examination of Patents</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185.000.000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Negosiasi Kerjasama Lisensi (Meeting Package)</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304.538.333</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Business matching for startup investment</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125.000.000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Program Pra-Inkubasi Startup (PSF)</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1.108.400.000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285750">
                <a:tc>
                  <a:txBody>
                    <a:bodyPr/>
                    <a:lstStyle/>
                    <a:p>
                      <a:pPr marL="0" lvl="0" indent="0" algn="l" rtl="0">
                        <a:spcBef>
                          <a:spcPts val="0"/>
                        </a:spcBef>
                        <a:spcAft>
                          <a:spcPts val="0"/>
                        </a:spcAft>
                        <a:buNone/>
                      </a:pPr>
                      <a:r>
                        <a:rPr lang="en-US" sz="900">
                          <a:latin typeface="Times New Roman"/>
                          <a:ea typeface="Times New Roman"/>
                          <a:cs typeface="Times New Roman"/>
                          <a:sym typeface="Times New Roman"/>
                        </a:rPr>
                        <a:t>Program Pra-Inkubasi Startup (PMF)</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900">
                          <a:latin typeface="Times New Roman"/>
                          <a:ea typeface="Times New Roman"/>
                          <a:cs typeface="Times New Roman"/>
                          <a:sym typeface="Times New Roman"/>
                        </a:rPr>
                        <a:t>923.666.667</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Times New Roman"/>
                          <a:ea typeface="Times New Roman"/>
                          <a:cs typeface="Times New Roman"/>
                          <a:sym typeface="Times New Roman"/>
                        </a:rPr>
                        <a:t>1.800.000.000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27622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Program Inkubasi Startup (Scale Up)</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3.260.000.000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900.000.000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8"/>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Start-Up Exhibition</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270.184.240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9"/>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Internal and external grant assistance</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270.000.000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0"/>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Monthly Evaluation</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160.000.000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21"/>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Conference of Technology Transfer (National)</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543.333.333</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graphicFrame>
        <p:nvGraphicFramePr>
          <p:cNvPr id="403" name="Google Shape;403;p6"/>
          <p:cNvGraphicFramePr/>
          <p:nvPr/>
        </p:nvGraphicFramePr>
        <p:xfrm>
          <a:off x="270325" y="3566775"/>
          <a:ext cx="5731200" cy="2241996"/>
        </p:xfrm>
        <a:graphic>
          <a:graphicData uri="http://schemas.openxmlformats.org/drawingml/2006/table">
            <a:tbl>
              <a:tblPr>
                <a:noFill/>
                <a:tableStyleId>{DF545A6D-3E7A-43F4-BE2B-5A9315DA8FFA}</a:tableStyleId>
              </a:tblPr>
              <a:tblGrid>
                <a:gridCol w="1905300">
                  <a:extLst>
                    <a:ext uri="{9D8B030D-6E8A-4147-A177-3AD203B41FA5}">
                      <a16:colId xmlns:a16="http://schemas.microsoft.com/office/drawing/2014/main" val="20000"/>
                    </a:ext>
                  </a:extLst>
                </a:gridCol>
                <a:gridCol w="956475">
                  <a:extLst>
                    <a:ext uri="{9D8B030D-6E8A-4147-A177-3AD203B41FA5}">
                      <a16:colId xmlns:a16="http://schemas.microsoft.com/office/drawing/2014/main" val="20001"/>
                    </a:ext>
                  </a:extLst>
                </a:gridCol>
                <a:gridCol w="956475">
                  <a:extLst>
                    <a:ext uri="{9D8B030D-6E8A-4147-A177-3AD203B41FA5}">
                      <a16:colId xmlns:a16="http://schemas.microsoft.com/office/drawing/2014/main" val="20002"/>
                    </a:ext>
                  </a:extLst>
                </a:gridCol>
                <a:gridCol w="956475">
                  <a:extLst>
                    <a:ext uri="{9D8B030D-6E8A-4147-A177-3AD203B41FA5}">
                      <a16:colId xmlns:a16="http://schemas.microsoft.com/office/drawing/2014/main" val="20003"/>
                    </a:ext>
                  </a:extLst>
                </a:gridCol>
                <a:gridCol w="956475">
                  <a:extLst>
                    <a:ext uri="{9D8B030D-6E8A-4147-A177-3AD203B41FA5}">
                      <a16:colId xmlns:a16="http://schemas.microsoft.com/office/drawing/2014/main" val="20004"/>
                    </a:ext>
                  </a:extLst>
                </a:gridCol>
              </a:tblGrid>
              <a:tr h="190500">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Penguatan Kelembagaan</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0"/>
                  </a:ext>
                </a:extLst>
              </a:tr>
              <a:tr h="190500">
                <a:tc>
                  <a:txBody>
                    <a:bodyPr/>
                    <a:lstStyle/>
                    <a:p>
                      <a:pPr marL="0" lvl="0" indent="0" algn="r" rtl="0">
                        <a:lnSpc>
                          <a:spcPct val="115000"/>
                        </a:lnSpc>
                        <a:spcBef>
                          <a:spcPts val="0"/>
                        </a:spcBef>
                        <a:spcAft>
                          <a:spcPts val="0"/>
                        </a:spcAft>
                        <a:buNone/>
                      </a:pPr>
                      <a:r>
                        <a:rPr lang="en-US" sz="900" b="1">
                          <a:latin typeface="Times New Roman"/>
                          <a:ea typeface="Times New Roman"/>
                          <a:cs typeface="Times New Roman"/>
                          <a:sym typeface="Times New Roman"/>
                        </a:rPr>
                        <a:t>JPY</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¥ 103.447.833</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1"/>
                  </a:ext>
                </a:extLst>
              </a:tr>
              <a:tr h="190500">
                <a:tc>
                  <a:txBody>
                    <a:bodyPr/>
                    <a:lstStyle/>
                    <a:p>
                      <a:pPr marL="0" lvl="0" indent="0" algn="r" rtl="0">
                        <a:lnSpc>
                          <a:spcPct val="115000"/>
                        </a:lnSpc>
                        <a:spcBef>
                          <a:spcPts val="0"/>
                        </a:spcBef>
                        <a:spcAft>
                          <a:spcPts val="0"/>
                        </a:spcAft>
                        <a:buNone/>
                      </a:pPr>
                      <a:r>
                        <a:rPr lang="en-US" sz="900" b="1">
                          <a:latin typeface="Times New Roman"/>
                          <a:ea typeface="Times New Roman"/>
                          <a:cs typeface="Times New Roman"/>
                          <a:sym typeface="Times New Roman"/>
                        </a:rPr>
                        <a:t>IDR</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Rp 10.944.780.767</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6B26B"/>
                    </a:solidFill>
                  </a:tcPr>
                </a:tc>
                <a:extLst>
                  <a:ext uri="{0D108BD9-81ED-4DB2-BD59-A6C34878D82A}">
                    <a16:rowId xmlns:a16="http://schemas.microsoft.com/office/drawing/2014/main" val="10002"/>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Studi Banding STP/Pusat Riset/Laboratorium Internasional</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900">
                          <a:latin typeface="Times New Roman"/>
                          <a:ea typeface="Times New Roman"/>
                          <a:cs typeface="Times New Roman"/>
                          <a:sym typeface="Times New Roman"/>
                        </a:rPr>
                        <a:t>380.333.333,33</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375.893.300,00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Honorarium SDM Pengelola STP</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900">
                          <a:latin typeface="Times New Roman"/>
                          <a:ea typeface="Times New Roman"/>
                          <a:cs typeface="Times New Roman"/>
                          <a:sym typeface="Times New Roman"/>
                        </a:rPr>
                        <a:t>7.713.160.000,00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Sertifikasi dan pelatihan SDM STP</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900">
                          <a:latin typeface="Times New Roman"/>
                          <a:ea typeface="Times New Roman"/>
                          <a:cs typeface="Times New Roman"/>
                          <a:sym typeface="Times New Roman"/>
                        </a:rPr>
                        <a:t>641.133.333,33</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Kajian pengembangan sistem informasi dan database terintegrasi</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900">
                          <a:latin typeface="Times New Roman"/>
                          <a:ea typeface="Times New Roman"/>
                          <a:cs typeface="Times New Roman"/>
                          <a:sym typeface="Times New Roman"/>
                        </a:rPr>
                        <a:t>1.086.666.666,67</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95275">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Alliance of Technology Transfer Professionals (ATP)</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900">
                          <a:latin typeface="Times New Roman"/>
                          <a:ea typeface="Times New Roman"/>
                          <a:cs typeface="Times New Roman"/>
                          <a:sym typeface="Times New Roman"/>
                        </a:rPr>
                        <a:t>163.000.000,00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190500">
                <a:tc>
                  <a:txBody>
                    <a:bodyPr/>
                    <a:lstStyle/>
                    <a:p>
                      <a:pPr marL="0" lvl="0" indent="0" algn="l" rtl="0">
                        <a:lnSpc>
                          <a:spcPct val="115000"/>
                        </a:lnSpc>
                        <a:spcBef>
                          <a:spcPts val="0"/>
                        </a:spcBef>
                        <a:spcAft>
                          <a:spcPts val="0"/>
                        </a:spcAft>
                        <a:buNone/>
                      </a:pPr>
                      <a:r>
                        <a:rPr lang="en-US" sz="900">
                          <a:latin typeface="Times New Roman"/>
                          <a:ea typeface="Times New Roman"/>
                          <a:cs typeface="Times New Roman"/>
                          <a:sym typeface="Times New Roman"/>
                        </a:rPr>
                        <a:t>PIU and PRIME STEP Staff Salary</a:t>
                      </a:r>
                      <a:endParaRPr sz="900">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900">
                          <a:latin typeface="Times New Roman"/>
                          <a:ea typeface="Times New Roman"/>
                          <a:cs typeface="Times New Roman"/>
                          <a:sym typeface="Times New Roman"/>
                        </a:rPr>
                        <a:t>960.168.265,33</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latin typeface="Times New Roman"/>
                          <a:ea typeface="Times New Roman"/>
                          <a:cs typeface="Times New Roman"/>
                          <a:sym typeface="Times New Roman"/>
                        </a:rPr>
                        <a:t>204.600.000</a:t>
                      </a: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90500">
                <a:tc>
                  <a:txBody>
                    <a:bodyPr/>
                    <a:lstStyle/>
                    <a:p>
                      <a:pPr marL="0" lvl="0" indent="0" algn="ctr" rtl="0">
                        <a:lnSpc>
                          <a:spcPct val="115000"/>
                        </a:lnSpc>
                        <a:spcBef>
                          <a:spcPts val="0"/>
                        </a:spcBef>
                        <a:spcAft>
                          <a:spcPts val="0"/>
                        </a:spcAft>
                        <a:buNone/>
                      </a:pPr>
                      <a:r>
                        <a:rPr lang="en-US" sz="900" b="1">
                          <a:latin typeface="Times New Roman"/>
                          <a:ea typeface="Times New Roman"/>
                          <a:cs typeface="Times New Roman"/>
                          <a:sym typeface="Times New Roman"/>
                        </a:rPr>
                        <a:t>TOTAL</a:t>
                      </a:r>
                      <a:endParaRPr sz="900" b="1">
                        <a:latin typeface="Times New Roman"/>
                        <a:ea typeface="Times New Roman"/>
                        <a:cs typeface="Times New Roman"/>
                        <a:sym typeface="Times New Roman"/>
                      </a:endParaRPr>
                    </a:p>
                  </a:txBody>
                  <a:tcPr marL="25400" marR="25400"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Rp38.688.752.068</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900">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Rp15.705.339.860</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900" b="1">
                          <a:latin typeface="Times New Roman"/>
                          <a:ea typeface="Times New Roman"/>
                          <a:cs typeface="Times New Roman"/>
                          <a:sym typeface="Times New Roman"/>
                        </a:rPr>
                        <a:t>Rp14.731.920.222</a:t>
                      </a:r>
                      <a:endParaRPr sz="900" b="1">
                        <a:latin typeface="Times New Roman"/>
                        <a:ea typeface="Times New Roman"/>
                        <a:cs typeface="Times New Roman"/>
                        <a:sym typeface="Times New Roman"/>
                      </a:endParaRPr>
                    </a:p>
                  </a:txBody>
                  <a:tcPr marL="25400" marR="25400" marT="0" marB="0" anchor="ctr">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5c1e5e18a4_0_14"/>
          <p:cNvSpPr txBox="1"/>
          <p:nvPr/>
        </p:nvSpPr>
        <p:spPr>
          <a:xfrm>
            <a:off x="1162973" y="157913"/>
            <a:ext cx="8352900" cy="582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3700" b="1">
                <a:solidFill>
                  <a:schemeClr val="dk1"/>
                </a:solidFill>
              </a:rPr>
              <a:t>Financial Management Action Plan</a:t>
            </a:r>
            <a:endParaRPr sz="2500" b="0" i="0" u="none" strike="noStrike" cap="none">
              <a:solidFill>
                <a:srgbClr val="000000"/>
              </a:solidFill>
              <a:latin typeface="Arial"/>
              <a:ea typeface="Arial"/>
              <a:cs typeface="Arial"/>
              <a:sym typeface="Arial"/>
            </a:endParaRPr>
          </a:p>
        </p:txBody>
      </p:sp>
      <p:sp>
        <p:nvSpPr>
          <p:cNvPr id="409" name="Google Shape;409;g25c1e5e18a4_0_14"/>
          <p:cNvSpPr txBox="1">
            <a:spLocks noGrp="1"/>
          </p:cNvSpPr>
          <p:nvPr>
            <p:ph type="ftr" idx="11"/>
          </p:nvPr>
        </p:nvSpPr>
        <p:spPr>
          <a:xfrm>
            <a:off x="5690913" y="6464324"/>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410" name="Google Shape;410;g25c1e5e18a4_0_14"/>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11" name="Google Shape;411;g25c1e5e18a4_0_14"/>
          <p:cNvSpPr txBox="1">
            <a:spLocks noGrp="1"/>
          </p:cNvSpPr>
          <p:nvPr>
            <p:ph type="sldNum" idx="12"/>
          </p:nvPr>
        </p:nvSpPr>
        <p:spPr>
          <a:xfrm>
            <a:off x="8778240" y="6377940"/>
            <a:ext cx="2804100" cy="2772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800"/>
              <a:buNone/>
            </a:pPr>
            <a:fld id="{00000000-1234-1234-1234-123412341234}" type="slidenum">
              <a:rPr lang="en-US"/>
              <a:t>5</a:t>
            </a:fld>
            <a:endParaRPr/>
          </a:p>
        </p:txBody>
      </p:sp>
      <p:graphicFrame>
        <p:nvGraphicFramePr>
          <p:cNvPr id="412" name="Google Shape;412;g25c1e5e18a4_0_14"/>
          <p:cNvGraphicFramePr/>
          <p:nvPr/>
        </p:nvGraphicFramePr>
        <p:xfrm>
          <a:off x="5487500" y="1626175"/>
          <a:ext cx="5819775" cy="3677920"/>
        </p:xfrm>
        <a:graphic>
          <a:graphicData uri="http://schemas.openxmlformats.org/drawingml/2006/table">
            <a:tbl>
              <a:tblPr>
                <a:noFill/>
                <a:tableStyleId>{A9F4EEE7-1395-4BC3-8F5F-D03AB5CD9535}</a:tableStyleId>
              </a:tblPr>
              <a:tblGrid>
                <a:gridCol w="1819275">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276350">
                  <a:extLst>
                    <a:ext uri="{9D8B030D-6E8A-4147-A177-3AD203B41FA5}">
                      <a16:colId xmlns:a16="http://schemas.microsoft.com/office/drawing/2014/main" val="20002"/>
                    </a:ext>
                  </a:extLst>
                </a:gridCol>
                <a:gridCol w="1571625">
                  <a:extLst>
                    <a:ext uri="{9D8B030D-6E8A-4147-A177-3AD203B41FA5}">
                      <a16:colId xmlns:a16="http://schemas.microsoft.com/office/drawing/2014/main" val="20003"/>
                    </a:ext>
                  </a:extLst>
                </a:gridCol>
              </a:tblGrid>
              <a:tr h="435575">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Kegiatan</a:t>
                      </a:r>
                      <a:endParaRPr sz="1100" b="1">
                        <a:latin typeface="Times New Roman"/>
                        <a:ea typeface="Times New Roman"/>
                        <a:cs typeface="Times New Roman"/>
                        <a:sym typeface="Times New Roman"/>
                      </a:endParaRPr>
                    </a:p>
                  </a:txBody>
                  <a:tcPr marL="63500" marR="63500" marT="63500" marB="63500">
                    <a:solidFill>
                      <a:srgbClr val="C9DAF8"/>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Nilai Anggaran</a:t>
                      </a:r>
                      <a:endParaRPr sz="1100" b="1">
                        <a:latin typeface="Times New Roman"/>
                        <a:ea typeface="Times New Roman"/>
                        <a:cs typeface="Times New Roman"/>
                        <a:sym typeface="Times New Roman"/>
                      </a:endParaRPr>
                    </a:p>
                  </a:txBody>
                  <a:tcPr marL="63500" marR="63500" marT="63500" marB="63500">
                    <a:solidFill>
                      <a:srgbClr val="C9DAF8"/>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Estimasi Waktu Penyelenggaraan </a:t>
                      </a:r>
                      <a:endParaRPr sz="1100" b="1">
                        <a:latin typeface="Times New Roman"/>
                        <a:ea typeface="Times New Roman"/>
                        <a:cs typeface="Times New Roman"/>
                        <a:sym typeface="Times New Roman"/>
                      </a:endParaRPr>
                    </a:p>
                  </a:txBody>
                  <a:tcPr marL="63500" marR="63500" marT="63500" marB="63500">
                    <a:solidFill>
                      <a:srgbClr val="C9DAF8"/>
                    </a:solidFill>
                  </a:tcPr>
                </a:tc>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Keterangan</a:t>
                      </a:r>
                      <a:endParaRPr sz="1100" b="1">
                        <a:latin typeface="Times New Roman"/>
                        <a:ea typeface="Times New Roman"/>
                        <a:cs typeface="Times New Roman"/>
                        <a:sym typeface="Times New Roman"/>
                      </a:endParaRPr>
                    </a:p>
                  </a:txBody>
                  <a:tcPr marL="63500" marR="63500" marT="63500" marB="63500">
                    <a:solidFill>
                      <a:srgbClr val="C9DAF8"/>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Kajian sistem informasi</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Rp1.000.000.000</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Juli - Desember 2023</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Kegiatan pengembangan sistem informasi STP UI</a:t>
                      </a:r>
                      <a:endParaRPr sz="1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Conference Nasional Technology Transfer </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Rp500.000.000</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September 2023</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Acara konferensi nasional dan Pameran yang bertemakan Teknologi Transfer</a:t>
                      </a:r>
                      <a:endParaRPr sz="1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Pelatihan dan Sertifikasi SDM STP UI</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Rp1.098.766.666</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September - Desember 2023</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Sedang dalam proses pemilihan kandidat dan vendor pelatihan</a:t>
                      </a:r>
                      <a:endParaRPr sz="1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Pendaftaran Alliance of Technology Transfer Professional (ATTP)</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Rp163.000.000</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November 2023</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Pendaftaran keanggotaan </a:t>
                      </a:r>
                      <a:endParaRPr sz="1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en-US" sz="1000">
                          <a:latin typeface="Times New Roman"/>
                          <a:ea typeface="Times New Roman"/>
                          <a:cs typeface="Times New Roman"/>
                          <a:sym typeface="Times New Roman"/>
                        </a:rPr>
                        <a:t>Honorarium SDM Pengelola STP</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Rp948.100.000</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Juli - Desember 2023</a:t>
                      </a:r>
                      <a:endParaRPr sz="1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1000">
                          <a:latin typeface="Times New Roman"/>
                          <a:ea typeface="Times New Roman"/>
                          <a:cs typeface="Times New Roman"/>
                          <a:sym typeface="Times New Roman"/>
                        </a:rPr>
                        <a:t>Estimasi pembayaran honor SDM STP hingga Desember 2023</a:t>
                      </a:r>
                      <a:endParaRPr sz="1000">
                        <a:latin typeface="Times New Roman"/>
                        <a:ea typeface="Times New Roman"/>
                        <a:cs typeface="Times New Roman"/>
                        <a:sym typeface="Times New Roman"/>
                      </a:endParaRPr>
                    </a:p>
                  </a:txBody>
                  <a:tcPr marL="63500" marR="63500" marT="63500" marB="63500">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54000">
                <a:tc>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Total</a:t>
                      </a:r>
                      <a:endParaRPr sz="1100" b="1">
                        <a:latin typeface="Times New Roman"/>
                        <a:ea typeface="Times New Roman"/>
                        <a:cs typeface="Times New Roman"/>
                        <a:sym typeface="Times New Roman"/>
                      </a:endParaRPr>
                    </a:p>
                  </a:txBody>
                  <a:tcPr marL="63500" marR="63500" marT="63500" marB="63500">
                    <a:solidFill>
                      <a:srgbClr val="C9DAF8"/>
                    </a:solidFill>
                  </a:tcPr>
                </a:tc>
                <a:tc gridSpan="2">
                  <a:txBody>
                    <a:bodyPr/>
                    <a:lstStyle/>
                    <a:p>
                      <a:pPr marL="0" lvl="0" indent="0" algn="ctr" rtl="0">
                        <a:spcBef>
                          <a:spcPts val="0"/>
                        </a:spcBef>
                        <a:spcAft>
                          <a:spcPts val="0"/>
                        </a:spcAft>
                        <a:buNone/>
                      </a:pPr>
                      <a:r>
                        <a:rPr lang="en-US" sz="1100" b="1">
                          <a:latin typeface="Times New Roman"/>
                          <a:ea typeface="Times New Roman"/>
                          <a:cs typeface="Times New Roman"/>
                          <a:sym typeface="Times New Roman"/>
                        </a:rPr>
                        <a:t>Rp3.709.866.666</a:t>
                      </a:r>
                      <a:endParaRPr sz="1100" b="1">
                        <a:latin typeface="Times New Roman"/>
                        <a:ea typeface="Times New Roman"/>
                        <a:cs typeface="Times New Roman"/>
                        <a:sym typeface="Times New Roman"/>
                      </a:endParaRPr>
                    </a:p>
                  </a:txBody>
                  <a:tcPr marL="63500" marR="63500" marT="63500" marB="63500">
                    <a:lnR w="6350" cap="flat" cmpd="sng">
                      <a:solidFill>
                        <a:srgbClr val="000000"/>
                      </a:solidFill>
                      <a:prstDash val="solid"/>
                      <a:round/>
                      <a:headEnd type="none" w="sm" len="sm"/>
                      <a:tailEnd type="none" w="sm" len="sm"/>
                    </a:lnR>
                    <a:solidFill>
                      <a:srgbClr val="C9DAF8"/>
                    </a:solidFill>
                  </a:tcPr>
                </a:tc>
                <a:tc hMerge="1">
                  <a:txBody>
                    <a:bodyPr/>
                    <a:lstStyle/>
                    <a:p>
                      <a:endParaRPr lang="en-US"/>
                    </a:p>
                  </a:txBody>
                  <a:tcPr/>
                </a:tc>
                <a:tc>
                  <a:txBody>
                    <a:bodyPr/>
                    <a:lstStyle/>
                    <a:p>
                      <a:pPr marL="0" lvl="0" indent="0" algn="l" rtl="0">
                        <a:lnSpc>
                          <a:spcPct val="115000"/>
                        </a:lnSpc>
                        <a:spcBef>
                          <a:spcPts val="0"/>
                        </a:spcBef>
                        <a:spcAft>
                          <a:spcPts val="0"/>
                        </a:spcAft>
                        <a:buNone/>
                      </a:pPr>
                      <a:endParaRPr sz="1000" b="1">
                        <a:latin typeface="Times New Roman"/>
                        <a:ea typeface="Times New Roman"/>
                        <a:cs typeface="Times New Roman"/>
                        <a:sym typeface="Times New Roman"/>
                      </a:endParaRPr>
                    </a:p>
                  </a:txBody>
                  <a:tcPr marL="63500" marR="63500" marT="63500" marB="6350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bl>
          </a:graphicData>
        </a:graphic>
      </p:graphicFrame>
      <p:sp>
        <p:nvSpPr>
          <p:cNvPr id="413" name="Google Shape;413;g25c1e5e18a4_0_14"/>
          <p:cNvSpPr txBox="1"/>
          <p:nvPr/>
        </p:nvSpPr>
        <p:spPr>
          <a:xfrm>
            <a:off x="609175" y="2343400"/>
            <a:ext cx="4578600" cy="1599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US" sz="1700">
                <a:solidFill>
                  <a:schemeClr val="dk1"/>
                </a:solidFill>
                <a:latin typeface="Times New Roman"/>
                <a:ea typeface="Times New Roman"/>
                <a:cs typeface="Times New Roman"/>
                <a:sym typeface="Times New Roman"/>
              </a:rPr>
              <a:t>Per 20 Juni 2023, nilai anggaran yang terserap berkisar </a:t>
            </a:r>
            <a:r>
              <a:rPr lang="en-US" sz="1600">
                <a:solidFill>
                  <a:schemeClr val="dk1"/>
                </a:solidFill>
                <a:latin typeface="Times New Roman"/>
                <a:ea typeface="Times New Roman"/>
                <a:cs typeface="Times New Roman"/>
                <a:sym typeface="Times New Roman"/>
              </a:rPr>
              <a:t>Rp15.705.339.860. Masih terdapat beberapa kegiatan yang belum terlaksana dan direncanakan dilakukan pada kuartal 3 dan kuartal 4.</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
          <p:cNvSpPr txBox="1"/>
          <p:nvPr/>
        </p:nvSpPr>
        <p:spPr>
          <a:xfrm>
            <a:off x="1172798" y="6988"/>
            <a:ext cx="8352866" cy="81304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Arial"/>
                <a:ea typeface="Arial"/>
                <a:cs typeface="Arial"/>
                <a:sym typeface="Arial"/>
              </a:rPr>
              <a:t>Seleksi Program Pendanaan Pengembangan Produk (Hibah Riset)</a:t>
            </a:r>
            <a:endParaRPr sz="1400" b="0" i="0" u="none" strike="noStrike" cap="none">
              <a:solidFill>
                <a:srgbClr val="000000"/>
              </a:solidFill>
              <a:latin typeface="Arial"/>
              <a:ea typeface="Arial"/>
              <a:cs typeface="Arial"/>
              <a:sym typeface="Arial"/>
            </a:endParaRPr>
          </a:p>
        </p:txBody>
      </p:sp>
      <p:sp>
        <p:nvSpPr>
          <p:cNvPr id="419" name="Google Shape;419;p7"/>
          <p:cNvSpPr txBox="1"/>
          <p:nvPr/>
        </p:nvSpPr>
        <p:spPr>
          <a:xfrm>
            <a:off x="870253" y="1610045"/>
            <a:ext cx="10393986" cy="867097"/>
          </a:xfrm>
          <a:prstGeom prst="rect">
            <a:avLst/>
          </a:prstGeom>
          <a:noFill/>
          <a:ln>
            <a:noFill/>
          </a:ln>
        </p:spPr>
        <p:txBody>
          <a:bodyPr spcFirstLastPara="1" wrap="square" lIns="91425" tIns="45700" rIns="91425" bIns="45700" anchor="t" anchorCtr="0">
            <a:spAutoFit/>
          </a:bodyPr>
          <a:lstStyle/>
          <a:p>
            <a:pPr marL="342900" marR="0" lvl="0" indent="-285750" algn="just" rtl="0">
              <a:lnSpc>
                <a:spcPct val="133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Adapun serapan untuk program pendanaan pengembangan produk ini adalah sebagai berikut:</a:t>
            </a:r>
            <a:endParaRPr sz="1400" b="0" i="0" u="none" strike="noStrike" cap="none">
              <a:solidFill>
                <a:srgbClr val="000000"/>
              </a:solidFill>
              <a:latin typeface="Arial"/>
              <a:ea typeface="Arial"/>
              <a:cs typeface="Arial"/>
              <a:sym typeface="Arial"/>
            </a:endParaRPr>
          </a:p>
        </p:txBody>
      </p:sp>
      <p:sp>
        <p:nvSpPr>
          <p:cNvPr id="420" name="Google Shape;420;p7"/>
          <p:cNvSpPr txBox="1">
            <a:spLocks noGrp="1"/>
          </p:cNvSpPr>
          <p:nvPr>
            <p:ph type="ftr" idx="11"/>
          </p:nvPr>
        </p:nvSpPr>
        <p:spPr>
          <a:xfrm>
            <a:off x="5690913" y="6464324"/>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421" name="Google Shape;421;p7"/>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22" name="Google Shape;422;p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800"/>
              <a:buNone/>
            </a:pPr>
            <a:fld id="{00000000-1234-1234-1234-123412341234}" type="slidenum">
              <a:rPr lang="en-US"/>
              <a:t>6</a:t>
            </a:fld>
            <a:endParaRPr/>
          </a:p>
        </p:txBody>
      </p:sp>
      <p:graphicFrame>
        <p:nvGraphicFramePr>
          <p:cNvPr id="423" name="Google Shape;423;p7"/>
          <p:cNvGraphicFramePr/>
          <p:nvPr/>
        </p:nvGraphicFramePr>
        <p:xfrm>
          <a:off x="618227" y="2832339"/>
          <a:ext cx="10108025" cy="3270180"/>
        </p:xfrm>
        <a:graphic>
          <a:graphicData uri="http://schemas.openxmlformats.org/drawingml/2006/table">
            <a:tbl>
              <a:tblPr firstRow="1" bandRow="1">
                <a:noFill/>
                <a:tableStyleId>{A5F90B38-CD36-49A6-9A14-950D906892AB}</a:tableStyleId>
              </a:tblPr>
              <a:tblGrid>
                <a:gridCol w="2527000">
                  <a:extLst>
                    <a:ext uri="{9D8B030D-6E8A-4147-A177-3AD203B41FA5}">
                      <a16:colId xmlns:a16="http://schemas.microsoft.com/office/drawing/2014/main" val="20000"/>
                    </a:ext>
                  </a:extLst>
                </a:gridCol>
                <a:gridCol w="2077550">
                  <a:extLst>
                    <a:ext uri="{9D8B030D-6E8A-4147-A177-3AD203B41FA5}">
                      <a16:colId xmlns:a16="http://schemas.microsoft.com/office/drawing/2014/main" val="20001"/>
                    </a:ext>
                  </a:extLst>
                </a:gridCol>
                <a:gridCol w="2308200">
                  <a:extLst>
                    <a:ext uri="{9D8B030D-6E8A-4147-A177-3AD203B41FA5}">
                      <a16:colId xmlns:a16="http://schemas.microsoft.com/office/drawing/2014/main" val="20002"/>
                    </a:ext>
                  </a:extLst>
                </a:gridCol>
                <a:gridCol w="3195275">
                  <a:extLst>
                    <a:ext uri="{9D8B030D-6E8A-4147-A177-3AD203B41FA5}">
                      <a16:colId xmlns:a16="http://schemas.microsoft.com/office/drawing/2014/main" val="20003"/>
                    </a:ext>
                  </a:extLst>
                </a:gridCol>
              </a:tblGrid>
              <a:tr h="2003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Mata Anggaran</a:t>
                      </a:r>
                      <a:endParaRPr sz="1800" u="none" strike="noStrike" cap="none"/>
                    </a:p>
                  </a:txBody>
                  <a:tcPr marL="28575" marR="28575" marT="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Nilai Anggaran</a:t>
                      </a:r>
                      <a:endParaRPr sz="1800" u="none" strike="noStrike" cap="none"/>
                    </a:p>
                  </a:txBody>
                  <a:tcPr marL="28575" marR="28575" marT="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Serapan</a:t>
                      </a:r>
                      <a:endParaRPr sz="1400" u="none" strike="noStrike" cap="none"/>
                    </a:p>
                  </a:txBody>
                  <a:tcPr marL="28575" marR="28575" marT="0" marB="0" anchor="b"/>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Keterangan</a:t>
                      </a:r>
                      <a:endParaRPr sz="1800" u="none" strike="noStrike" cap="none"/>
                    </a:p>
                  </a:txBody>
                  <a:tcPr marL="28575" marR="28575" marT="0" marB="0" anchor="b"/>
                </a:tc>
                <a:extLst>
                  <a:ext uri="{0D108BD9-81ED-4DB2-BD59-A6C34878D82A}">
                    <a16:rowId xmlns:a16="http://schemas.microsoft.com/office/drawing/2014/main" val="10000"/>
                  </a:ext>
                </a:extLst>
              </a:tr>
              <a:tr h="80130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latin typeface="Arial"/>
                          <a:ea typeface="Arial"/>
                          <a:cs typeface="Arial"/>
                          <a:sym typeface="Arial"/>
                        </a:rPr>
                        <a:t>Pengembangan Produk (Hibah Program Pendanaan Inovasi 2023 –Tahap 1)</a:t>
                      </a:r>
                      <a:endParaRPr sz="1800" b="0" u="none" strike="noStrike" cap="none"/>
                    </a:p>
                  </a:txBody>
                  <a:tcPr marL="28575" marR="28575" marT="0" marB="0" anchor="b"/>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Rp19.125.333.333</a:t>
                      </a:r>
                      <a:endParaRPr sz="1400" u="none" strike="noStrike" cap="none"/>
                    </a:p>
                  </a:txBody>
                  <a:tcPr marL="28575" marR="28575"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Rp5.982.006.860</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Serapan untuk hibah PPI Tahap 1 skema P4 5 proposal dan skema P5 2 proposal.</a:t>
                      </a:r>
                      <a:endParaRPr sz="1400" u="none" strike="noStrike" cap="none"/>
                    </a:p>
                  </a:txBody>
                  <a:tcPr marL="28575" marR="28575" marT="0" marB="0" anchor="b"/>
                </a:tc>
                <a:extLst>
                  <a:ext uri="{0D108BD9-81ED-4DB2-BD59-A6C34878D82A}">
                    <a16:rowId xmlns:a16="http://schemas.microsoft.com/office/drawing/2014/main" val="10001"/>
                  </a:ext>
                </a:extLst>
              </a:tr>
              <a:tr h="801300">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latin typeface="Arial"/>
                          <a:ea typeface="Arial"/>
                          <a:cs typeface="Arial"/>
                          <a:sym typeface="Arial"/>
                        </a:rPr>
                        <a:t>Pengembangan Produk (Hibah Program Pendanaan Inovasi 2023 –Tahap 2)</a:t>
                      </a:r>
                      <a:endParaRPr sz="1800" u="none" strike="noStrike" cap="none"/>
                    </a:p>
                  </a:txBody>
                  <a:tcPr marL="28575" marR="28575" marT="0" marB="0" anchor="b"/>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28575" marR="28575"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Rp3.558.733.000</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Serapan untuk hibah PPI Tahap 2 skema P4 4 proposal dan skema P5 2 proposal.</a:t>
                      </a:r>
                      <a:endParaRPr sz="1400" u="none" strike="noStrike" cap="none"/>
                    </a:p>
                  </a:txBody>
                  <a:tcPr marL="28575" marR="28575" marT="0" marB="0" anchor="ctr"/>
                </a:tc>
                <a:extLst>
                  <a:ext uri="{0D108BD9-81ED-4DB2-BD59-A6C34878D82A}">
                    <a16:rowId xmlns:a16="http://schemas.microsoft.com/office/drawing/2014/main" val="10002"/>
                  </a:ext>
                </a:extLst>
              </a:tr>
              <a:tr h="8013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Total Serapan</a:t>
                      </a:r>
                      <a:endParaRPr sz="1800" b="1" i="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28575" marR="28575"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t>Rp9.540.739.860</a:t>
                      </a:r>
                      <a:endParaRPr sz="1800" b="1"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p>
                  </a:txBody>
                  <a:tcPr marL="28575" marR="2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258ed921428_2_0"/>
          <p:cNvSpPr txBox="1">
            <a:spLocks noGrp="1"/>
          </p:cNvSpPr>
          <p:nvPr>
            <p:ph type="title"/>
          </p:nvPr>
        </p:nvSpPr>
        <p:spPr>
          <a:xfrm>
            <a:off x="1178221" y="138321"/>
            <a:ext cx="10800000" cy="4131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1400"/>
              <a:buNone/>
            </a:pPr>
            <a:r>
              <a:rPr lang="en-US" sz="2600" i="0">
                <a:latin typeface="Arial"/>
                <a:ea typeface="Arial"/>
                <a:cs typeface="Arial"/>
                <a:sym typeface="Arial"/>
              </a:rPr>
              <a:t>Penerima Hibah Program Pendanaan Inovasi (PPI) 2023 (P4 dan P5)</a:t>
            </a:r>
            <a:endParaRPr sz="2600" i="0">
              <a:latin typeface="Arial"/>
              <a:ea typeface="Arial"/>
              <a:cs typeface="Arial"/>
              <a:sym typeface="Arial"/>
            </a:endParaRPr>
          </a:p>
        </p:txBody>
      </p:sp>
      <p:sp>
        <p:nvSpPr>
          <p:cNvPr id="429" name="Google Shape;429;g258ed921428_2_0"/>
          <p:cNvSpPr txBox="1">
            <a:spLocks noGrp="1"/>
          </p:cNvSpPr>
          <p:nvPr>
            <p:ph type="ftr" idx="11"/>
          </p:nvPr>
        </p:nvSpPr>
        <p:spPr>
          <a:xfrm>
            <a:off x="5646089" y="6435016"/>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430" name="Google Shape;430;g258ed921428_2_0"/>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31" name="Google Shape;431;g258ed921428_2_0"/>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32" name="Google Shape;432;g258ed921428_2_0"/>
          <p:cNvSpPr txBox="1"/>
          <p:nvPr/>
        </p:nvSpPr>
        <p:spPr>
          <a:xfrm>
            <a:off x="1063050" y="853225"/>
            <a:ext cx="2308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000000"/>
              </a:solidFill>
              <a:latin typeface="Arial"/>
              <a:ea typeface="Arial"/>
              <a:cs typeface="Arial"/>
              <a:sym typeface="Arial"/>
            </a:endParaRPr>
          </a:p>
        </p:txBody>
      </p:sp>
      <p:pic>
        <p:nvPicPr>
          <p:cNvPr id="433" name="Google Shape;433;g258ed921428_2_0" title="Points scored"/>
          <p:cNvPicPr preferRelativeResize="0"/>
          <p:nvPr/>
        </p:nvPicPr>
        <p:blipFill rotWithShape="1">
          <a:blip r:embed="rId3">
            <a:alphaModFix/>
          </a:blip>
          <a:srcRect/>
          <a:stretch/>
        </p:blipFill>
        <p:spPr>
          <a:xfrm>
            <a:off x="347375" y="1541225"/>
            <a:ext cx="6103101" cy="3773725"/>
          </a:xfrm>
          <a:prstGeom prst="rect">
            <a:avLst/>
          </a:prstGeom>
          <a:noFill/>
          <a:ln>
            <a:noFill/>
          </a:ln>
        </p:spPr>
      </p:pic>
      <p:pic>
        <p:nvPicPr>
          <p:cNvPr id="434" name="Google Shape;434;g258ed921428_2_0" title="Points scored"/>
          <p:cNvPicPr preferRelativeResize="0"/>
          <p:nvPr/>
        </p:nvPicPr>
        <p:blipFill rotWithShape="1">
          <a:blip r:embed="rId4">
            <a:alphaModFix/>
          </a:blip>
          <a:srcRect/>
          <a:stretch/>
        </p:blipFill>
        <p:spPr>
          <a:xfrm>
            <a:off x="6661950" y="1541225"/>
            <a:ext cx="5530050" cy="377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3"/>
          <p:cNvSpPr txBox="1"/>
          <p:nvPr/>
        </p:nvSpPr>
        <p:spPr>
          <a:xfrm>
            <a:off x="1172798" y="6988"/>
            <a:ext cx="7367698" cy="81304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Arial"/>
                <a:ea typeface="Arial"/>
                <a:cs typeface="Arial"/>
                <a:sym typeface="Arial"/>
              </a:rPr>
              <a:t>Seleksi Program Pendanaan Inkubasi Bisnis (UI incubate)</a:t>
            </a:r>
            <a:endParaRPr sz="1400" b="0" i="0" u="none" strike="noStrike" cap="none">
              <a:solidFill>
                <a:srgbClr val="000000"/>
              </a:solidFill>
              <a:latin typeface="Arial"/>
              <a:ea typeface="Arial"/>
              <a:cs typeface="Arial"/>
              <a:sym typeface="Arial"/>
            </a:endParaRPr>
          </a:p>
        </p:txBody>
      </p:sp>
      <p:sp>
        <p:nvSpPr>
          <p:cNvPr id="440" name="Google Shape;440;p13"/>
          <p:cNvSpPr txBox="1"/>
          <p:nvPr/>
        </p:nvSpPr>
        <p:spPr>
          <a:xfrm>
            <a:off x="870253" y="1610045"/>
            <a:ext cx="10393986" cy="457754"/>
          </a:xfrm>
          <a:prstGeom prst="rect">
            <a:avLst/>
          </a:prstGeom>
          <a:noFill/>
          <a:ln>
            <a:noFill/>
          </a:ln>
        </p:spPr>
        <p:txBody>
          <a:bodyPr spcFirstLastPara="1" wrap="square" lIns="91425" tIns="45700" rIns="91425" bIns="45700" anchor="t" anchorCtr="0">
            <a:spAutoFit/>
          </a:bodyPr>
          <a:lstStyle/>
          <a:p>
            <a:pPr marL="342900" marR="0" lvl="0" indent="-285750" algn="just" rtl="0">
              <a:lnSpc>
                <a:spcPct val="133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Adapun serapan untuk program UI incubate sejauh ini adalah sebagai berikut:</a:t>
            </a:r>
            <a:endParaRPr sz="1400" b="0" i="0" u="none" strike="noStrike" cap="none">
              <a:solidFill>
                <a:srgbClr val="000000"/>
              </a:solidFill>
              <a:latin typeface="Arial"/>
              <a:ea typeface="Arial"/>
              <a:cs typeface="Arial"/>
              <a:sym typeface="Arial"/>
            </a:endParaRPr>
          </a:p>
        </p:txBody>
      </p:sp>
      <p:sp>
        <p:nvSpPr>
          <p:cNvPr id="441" name="Google Shape;441;p13"/>
          <p:cNvSpPr txBox="1">
            <a:spLocks noGrp="1"/>
          </p:cNvSpPr>
          <p:nvPr>
            <p:ph type="ftr" idx="11"/>
          </p:nvPr>
        </p:nvSpPr>
        <p:spPr>
          <a:xfrm>
            <a:off x="5690913" y="6464324"/>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442" name="Google Shape;442;p13"/>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43" name="Google Shape;443;p1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lnSpc>
                <a:spcPct val="100000"/>
              </a:lnSpc>
              <a:spcBef>
                <a:spcPts val="0"/>
              </a:spcBef>
              <a:spcAft>
                <a:spcPts val="0"/>
              </a:spcAft>
              <a:buSzPts val="1800"/>
              <a:buNone/>
            </a:pPr>
            <a:fld id="{00000000-1234-1234-1234-123412341234}" type="slidenum">
              <a:rPr lang="en-US"/>
              <a:t>8</a:t>
            </a:fld>
            <a:endParaRPr/>
          </a:p>
        </p:txBody>
      </p:sp>
      <p:graphicFrame>
        <p:nvGraphicFramePr>
          <p:cNvPr id="444" name="Google Shape;444;p13"/>
          <p:cNvGraphicFramePr/>
          <p:nvPr/>
        </p:nvGraphicFramePr>
        <p:xfrm>
          <a:off x="312423" y="2586188"/>
          <a:ext cx="11567175" cy="1798320"/>
        </p:xfrm>
        <a:graphic>
          <a:graphicData uri="http://schemas.openxmlformats.org/drawingml/2006/table">
            <a:tbl>
              <a:tblPr firstRow="1" bandRow="1">
                <a:noFill/>
                <a:tableStyleId>{A5F90B38-CD36-49A6-9A14-950D906892AB}</a:tableStyleId>
              </a:tblPr>
              <a:tblGrid>
                <a:gridCol w="2891800">
                  <a:extLst>
                    <a:ext uri="{9D8B030D-6E8A-4147-A177-3AD203B41FA5}">
                      <a16:colId xmlns:a16="http://schemas.microsoft.com/office/drawing/2014/main" val="20000"/>
                    </a:ext>
                  </a:extLst>
                </a:gridCol>
                <a:gridCol w="2908900">
                  <a:extLst>
                    <a:ext uri="{9D8B030D-6E8A-4147-A177-3AD203B41FA5}">
                      <a16:colId xmlns:a16="http://schemas.microsoft.com/office/drawing/2014/main" val="20001"/>
                    </a:ext>
                  </a:extLst>
                </a:gridCol>
                <a:gridCol w="2874675">
                  <a:extLst>
                    <a:ext uri="{9D8B030D-6E8A-4147-A177-3AD203B41FA5}">
                      <a16:colId xmlns:a16="http://schemas.microsoft.com/office/drawing/2014/main" val="20002"/>
                    </a:ext>
                  </a:extLst>
                </a:gridCol>
                <a:gridCol w="2891800">
                  <a:extLst>
                    <a:ext uri="{9D8B030D-6E8A-4147-A177-3AD203B41FA5}">
                      <a16:colId xmlns:a16="http://schemas.microsoft.com/office/drawing/2014/main" val="20003"/>
                    </a:ext>
                  </a:extLst>
                </a:gridCol>
              </a:tblGrid>
              <a:tr h="20002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Mata Anggaran</a:t>
                      </a:r>
                      <a:endParaRPr sz="1800" u="none" strike="noStrike" cap="none"/>
                    </a:p>
                  </a:txBody>
                  <a:tcPr marL="28575" marR="2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Nilai Anggaran</a:t>
                      </a:r>
                      <a:endParaRPr sz="1800" u="none" strike="noStrike" cap="none"/>
                    </a:p>
                  </a:txBody>
                  <a:tcPr marL="28575" marR="2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Serapan</a:t>
                      </a:r>
                      <a:endParaRPr sz="1400" u="none" strike="noStrike" cap="none"/>
                    </a:p>
                  </a:txBody>
                  <a:tcPr marL="28575" marR="2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Keterangan</a:t>
                      </a:r>
                      <a:endParaRPr sz="1800" u="none" strike="noStrike" cap="none"/>
                    </a:p>
                  </a:txBody>
                  <a:tcPr marL="28575" marR="28575" marT="0" marB="0" anchor="ctr"/>
                </a:tc>
                <a:extLst>
                  <a:ext uri="{0D108BD9-81ED-4DB2-BD59-A6C34878D82A}">
                    <a16:rowId xmlns:a16="http://schemas.microsoft.com/office/drawing/2014/main" val="10000"/>
                  </a:ext>
                </a:extLst>
              </a:tr>
              <a:tr h="200025">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a:latin typeface="Arial"/>
                          <a:ea typeface="Arial"/>
                          <a:cs typeface="Arial"/>
                          <a:sym typeface="Arial"/>
                        </a:rPr>
                        <a:t>Program Inkubasi Startup (PMF)</a:t>
                      </a:r>
                      <a:endParaRPr sz="1400" u="none" strike="noStrike" cap="none"/>
                    </a:p>
                  </a:txBody>
                  <a:tcPr marL="28575" marR="28575" marT="0" marB="0" anchor="ctr"/>
                </a:tc>
                <a:tc rowSpan="2">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Rp3.181.928.738</a:t>
                      </a:r>
                      <a:endParaRPr sz="1400" u="none" strike="noStrike" cap="none">
                        <a:solidFill>
                          <a:schemeClr val="dk1"/>
                        </a:solidFill>
                      </a:endParaRPr>
                    </a:p>
                  </a:txBody>
                  <a:tcPr marL="28575" marR="28575" marT="0" marB="0"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Rp1.800.000.000</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Serapan untuk pendanaan 18 proposal PMF</a:t>
                      </a:r>
                      <a:endParaRPr sz="1800" u="none" strike="noStrike" cap="none"/>
                    </a:p>
                  </a:txBody>
                  <a:tcPr marL="28575" marR="28575" marT="0" marB="0" anchor="ctr"/>
                </a:tc>
                <a:extLst>
                  <a:ext uri="{0D108BD9-81ED-4DB2-BD59-A6C34878D82A}">
                    <a16:rowId xmlns:a16="http://schemas.microsoft.com/office/drawing/2014/main" val="10001"/>
                  </a:ext>
                </a:extLst>
              </a:tr>
              <a:tr h="200025">
                <a:tc>
                  <a:txBody>
                    <a:bodyPr/>
                    <a:lstStyle/>
                    <a:p>
                      <a:pPr marL="0" marR="0" lvl="0" indent="0" algn="l" rtl="0">
                        <a:lnSpc>
                          <a:spcPct val="100000"/>
                        </a:lnSpc>
                        <a:spcBef>
                          <a:spcPts val="0"/>
                        </a:spcBef>
                        <a:spcAft>
                          <a:spcPts val="0"/>
                        </a:spcAft>
                        <a:buClr>
                          <a:srgbClr val="000000"/>
                        </a:buClr>
                        <a:buSzPts val="2000"/>
                        <a:buFont typeface="Arial"/>
                        <a:buNone/>
                      </a:pPr>
                      <a:r>
                        <a:rPr lang="en-US" sz="2000" b="0" u="none" strike="noStrike" cap="none">
                          <a:latin typeface="Arial"/>
                          <a:ea typeface="Arial"/>
                          <a:cs typeface="Arial"/>
                          <a:sym typeface="Arial"/>
                        </a:rPr>
                        <a:t>Program Inkubasi Startup (Scale Up)</a:t>
                      </a:r>
                      <a:endParaRPr sz="1400" u="none" strike="noStrike" cap="none"/>
                    </a:p>
                  </a:txBody>
                  <a:tcPr marL="28575" marR="28575" marT="0" marB="0" anchor="ctr"/>
                </a:tc>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t>Rp900.000.000</a:t>
                      </a:r>
                      <a:endParaRPr sz="1400" u="none" strike="noStrike" cap="none"/>
                    </a:p>
                  </a:txBody>
                  <a:tcPr marL="28575" marR="28575" marT="0"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Serapan untuk pendanaan 3 proposal SU</a:t>
                      </a:r>
                      <a:endParaRPr sz="1800" u="none" strike="noStrike" cap="none"/>
                    </a:p>
                  </a:txBody>
                  <a:tcPr marL="28575" marR="28575" marT="0" marB="0" anchor="ctr"/>
                </a:tc>
                <a:extLst>
                  <a:ext uri="{0D108BD9-81ED-4DB2-BD59-A6C34878D82A}">
                    <a16:rowId xmlns:a16="http://schemas.microsoft.com/office/drawing/2014/main" val="10002"/>
                  </a:ext>
                </a:extLst>
              </a:tr>
              <a:tr h="200025">
                <a:tc>
                  <a:txBody>
                    <a:bodyPr/>
                    <a:lstStyle/>
                    <a:p>
                      <a:pPr marL="0" marR="0" lvl="0" indent="0" algn="l" rtl="0">
                        <a:lnSpc>
                          <a:spcPct val="100000"/>
                        </a:lnSpc>
                        <a:spcBef>
                          <a:spcPts val="0"/>
                        </a:spcBef>
                        <a:spcAft>
                          <a:spcPts val="0"/>
                        </a:spcAft>
                        <a:buNone/>
                      </a:pPr>
                      <a:r>
                        <a:rPr lang="en-US" sz="2000" b="1"/>
                        <a:t>Total Serapan</a:t>
                      </a:r>
                      <a:endParaRPr sz="2000" b="1" u="none" strike="noStrike" cap="none"/>
                    </a:p>
                  </a:txBody>
                  <a:tcPr marL="28575" marR="28575" marT="0" marB="0" anchor="ctr"/>
                </a:tc>
                <a:tc>
                  <a:txBody>
                    <a:bodyPr/>
                    <a:lstStyle/>
                    <a:p>
                      <a:pPr marL="0" marR="0" lvl="0" indent="0" algn="r" rtl="0">
                        <a:lnSpc>
                          <a:spcPct val="100000"/>
                        </a:lnSpc>
                        <a:spcBef>
                          <a:spcPts val="0"/>
                        </a:spcBef>
                        <a:spcAft>
                          <a:spcPts val="0"/>
                        </a:spcAft>
                        <a:buNone/>
                      </a:pPr>
                      <a:endParaRPr sz="1800" u="none" strike="noStrike" cap="none"/>
                    </a:p>
                  </a:txBody>
                  <a:tcPr marL="28575" marR="28575" marT="0" marB="0" anchor="ctr"/>
                </a:tc>
                <a:tc>
                  <a:txBody>
                    <a:bodyPr/>
                    <a:lstStyle/>
                    <a:p>
                      <a:pPr marL="0" marR="0" lvl="0" indent="0" algn="r" rtl="0">
                        <a:lnSpc>
                          <a:spcPct val="100000"/>
                        </a:lnSpc>
                        <a:spcBef>
                          <a:spcPts val="0"/>
                        </a:spcBef>
                        <a:spcAft>
                          <a:spcPts val="0"/>
                        </a:spcAft>
                        <a:buNone/>
                      </a:pPr>
                      <a:r>
                        <a:rPr lang="en-US" sz="1800" b="1"/>
                        <a:t>Rp2.700.000.000</a:t>
                      </a:r>
                      <a:endParaRPr sz="1800" b="1" u="none" strike="noStrike" cap="none"/>
                    </a:p>
                  </a:txBody>
                  <a:tcPr marL="28575" marR="28575" marT="0" marB="0" anchor="ctr"/>
                </a:tc>
                <a:tc>
                  <a:txBody>
                    <a:bodyPr/>
                    <a:lstStyle/>
                    <a:p>
                      <a:pPr marL="0" marR="0" lvl="0" indent="0" algn="l" rtl="0">
                        <a:lnSpc>
                          <a:spcPct val="100000"/>
                        </a:lnSpc>
                        <a:spcBef>
                          <a:spcPts val="0"/>
                        </a:spcBef>
                        <a:spcAft>
                          <a:spcPts val="0"/>
                        </a:spcAft>
                        <a:buNone/>
                      </a:pPr>
                      <a:endParaRPr sz="1800" u="none" strike="noStrike" cap="none"/>
                    </a:p>
                  </a:txBody>
                  <a:tcPr marL="28575" marR="2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259b31c0ca3_0_87"/>
          <p:cNvSpPr txBox="1">
            <a:spLocks noGrp="1"/>
          </p:cNvSpPr>
          <p:nvPr>
            <p:ph type="title"/>
          </p:nvPr>
        </p:nvSpPr>
        <p:spPr>
          <a:xfrm>
            <a:off x="1178221" y="138321"/>
            <a:ext cx="10800000" cy="4437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1400"/>
              <a:buNone/>
            </a:pPr>
            <a:r>
              <a:rPr lang="en-US" sz="2800" i="0">
                <a:latin typeface="Arial"/>
                <a:ea typeface="Arial"/>
                <a:cs typeface="Arial"/>
                <a:sym typeface="Arial"/>
              </a:rPr>
              <a:t>Penerima Hibah UI Incubate 2023 (PMF, SU)</a:t>
            </a:r>
            <a:endParaRPr sz="2800" i="0">
              <a:latin typeface="Arial"/>
              <a:ea typeface="Arial"/>
              <a:cs typeface="Arial"/>
              <a:sym typeface="Arial"/>
            </a:endParaRPr>
          </a:p>
        </p:txBody>
      </p:sp>
      <p:sp>
        <p:nvSpPr>
          <p:cNvPr id="450" name="Google Shape;450;g259b31c0ca3_0_87"/>
          <p:cNvSpPr txBox="1">
            <a:spLocks noGrp="1"/>
          </p:cNvSpPr>
          <p:nvPr>
            <p:ph type="ftr" idx="11"/>
          </p:nvPr>
        </p:nvSpPr>
        <p:spPr>
          <a:xfrm>
            <a:off x="5646089" y="6435016"/>
            <a:ext cx="3166200" cy="189900"/>
          </a:xfrm>
          <a:prstGeom prst="rect">
            <a:avLst/>
          </a:prstGeom>
          <a:noFill/>
          <a:ln>
            <a:noFill/>
          </a:ln>
        </p:spPr>
        <p:txBody>
          <a:bodyPr spcFirstLastPara="1" wrap="square" lIns="0" tIns="5075" rIns="0" bIns="0" anchor="t" anchorCtr="0">
            <a:spAutoFit/>
          </a:bodyPr>
          <a:lstStyle/>
          <a:p>
            <a:pPr marL="12700" lvl="0" indent="0" algn="r" rtl="0">
              <a:lnSpc>
                <a:spcPct val="100000"/>
              </a:lnSpc>
              <a:spcBef>
                <a:spcPts val="0"/>
              </a:spcBef>
              <a:spcAft>
                <a:spcPts val="0"/>
              </a:spcAft>
              <a:buSzPts val="1400"/>
              <a:buNone/>
            </a:pPr>
            <a:r>
              <a:rPr lang="en-US"/>
              <a:t>SCIENCE TECHNO PARK</a:t>
            </a:r>
            <a:endParaRPr/>
          </a:p>
        </p:txBody>
      </p:sp>
      <p:sp>
        <p:nvSpPr>
          <p:cNvPr id="451" name="Google Shape;451;g259b31c0ca3_0_87"/>
          <p:cNvSpPr txBox="1">
            <a:spLocks noGrp="1"/>
          </p:cNvSpPr>
          <p:nvPr>
            <p:ph type="dt" idx="10"/>
          </p:nvPr>
        </p:nvSpPr>
        <p:spPr>
          <a:xfrm>
            <a:off x="8988729" y="6435016"/>
            <a:ext cx="1580400" cy="1899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52" name="Google Shape;452;g259b31c0ca3_0_87"/>
          <p:cNvSpPr txBox="1">
            <a:spLocks noGrp="1"/>
          </p:cNvSpPr>
          <p:nvPr>
            <p:ph type="sldNum" idx="12"/>
          </p:nvPr>
        </p:nvSpPr>
        <p:spPr>
          <a:xfrm>
            <a:off x="8988729" y="6435016"/>
            <a:ext cx="1580400" cy="559200"/>
          </a:xfrm>
          <a:prstGeom prst="rect">
            <a:avLst/>
          </a:prstGeom>
          <a:noFill/>
          <a:ln>
            <a:noFill/>
          </a:ln>
        </p:spPr>
        <p:txBody>
          <a:bodyPr spcFirstLastPara="1" wrap="square" lIns="0" tIns="5075" rIns="0" bIns="0" anchor="t" anchorCtr="0">
            <a:spAutoFit/>
          </a:bodyPr>
          <a:lstStyle/>
          <a:p>
            <a:pPr marL="12700" lvl="0" indent="0" algn="l" rtl="0">
              <a:lnSpc>
                <a:spcPct val="100000"/>
              </a:lnSpc>
              <a:spcBef>
                <a:spcPts val="0"/>
              </a:spcBef>
              <a:spcAft>
                <a:spcPts val="0"/>
              </a:spcAft>
              <a:buSzPts val="1400"/>
              <a:buNone/>
            </a:pPr>
            <a:r>
              <a:rPr lang="en-US"/>
              <a:t>UNIVERSITAS INDONESIA</a:t>
            </a:r>
            <a:endParaRPr/>
          </a:p>
        </p:txBody>
      </p:sp>
      <p:sp>
        <p:nvSpPr>
          <p:cNvPr id="453" name="Google Shape;453;g259b31c0ca3_0_87"/>
          <p:cNvSpPr txBox="1"/>
          <p:nvPr/>
        </p:nvSpPr>
        <p:spPr>
          <a:xfrm>
            <a:off x="1063050" y="853225"/>
            <a:ext cx="2308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000000"/>
              </a:solidFill>
              <a:latin typeface="Arial"/>
              <a:ea typeface="Arial"/>
              <a:cs typeface="Arial"/>
              <a:sym typeface="Arial"/>
            </a:endParaRPr>
          </a:p>
        </p:txBody>
      </p:sp>
      <p:pic>
        <p:nvPicPr>
          <p:cNvPr id="454" name="Google Shape;454;g259b31c0ca3_0_87" title="Points scored"/>
          <p:cNvPicPr preferRelativeResize="0"/>
          <p:nvPr/>
        </p:nvPicPr>
        <p:blipFill>
          <a:blip r:embed="rId3">
            <a:alphaModFix/>
          </a:blip>
          <a:stretch>
            <a:fillRect/>
          </a:stretch>
        </p:blipFill>
        <p:spPr>
          <a:xfrm>
            <a:off x="5946113" y="1740599"/>
            <a:ext cx="5461200" cy="3376825"/>
          </a:xfrm>
          <a:prstGeom prst="rect">
            <a:avLst/>
          </a:prstGeom>
          <a:noFill/>
          <a:ln>
            <a:noFill/>
          </a:ln>
        </p:spPr>
      </p:pic>
      <p:pic>
        <p:nvPicPr>
          <p:cNvPr id="455" name="Google Shape;455;g259b31c0ca3_0_87" title="Points scored"/>
          <p:cNvPicPr preferRelativeResize="0"/>
          <p:nvPr/>
        </p:nvPicPr>
        <p:blipFill>
          <a:blip r:embed="rId4">
            <a:alphaModFix/>
          </a:blip>
          <a:stretch>
            <a:fillRect/>
          </a:stretch>
        </p:blipFill>
        <p:spPr>
          <a:xfrm>
            <a:off x="784687" y="1833275"/>
            <a:ext cx="5161425" cy="3191476"/>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1511</Words>
  <Application>Microsoft Office PowerPoint</Application>
  <PresentationFormat>Widescreen</PresentationFormat>
  <Paragraphs>416</Paragraphs>
  <Slides>13</Slides>
  <Notes>13</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Times New Roman</vt:lpstr>
      <vt:lpstr>Gisha</vt:lpstr>
      <vt:lpstr>Teko</vt:lpstr>
      <vt:lpstr>Bookman Old Style</vt:lpstr>
      <vt:lpstr>1_Office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Penerima Hibah Program Pendanaan Inovasi (PPI) 2023 (P4 dan P5)</vt:lpstr>
      <vt:lpstr>PowerPoint Presentation</vt:lpstr>
      <vt:lpstr>Penerima Hibah UI Incubate 2023 (PMF, SU)</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Gamal</dc:creator>
  <cp:lastModifiedBy>kelem bagaan</cp:lastModifiedBy>
  <cp:revision>4</cp:revision>
  <dcterms:created xsi:type="dcterms:W3CDTF">2023-06-08T00:19:39Z</dcterms:created>
  <dcterms:modified xsi:type="dcterms:W3CDTF">2023-08-28T09:03:51Z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DCA9F2A85284454C9C034E285D4D3053</vt:lpwstr>
  </property>
  <property fmtid="{D5CDD505-2E9C-101B-9397-08002B2CF9AE}" pid="3" name="KSOProductBuildVer">
    <vt:lpwstr>1033-11.2.0.11537</vt:lpwstr>
  </property>
</Properties>
</file>